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327" r:id="rId2"/>
    <p:sldId id="337" r:id="rId3"/>
    <p:sldId id="328" r:id="rId4"/>
    <p:sldId id="329" r:id="rId5"/>
    <p:sldId id="331" r:id="rId6"/>
    <p:sldId id="339" r:id="rId7"/>
    <p:sldId id="330" r:id="rId8"/>
    <p:sldId id="356" r:id="rId9"/>
    <p:sldId id="358" r:id="rId10"/>
    <p:sldId id="335" r:id="rId11"/>
    <p:sldId id="336" r:id="rId12"/>
    <p:sldId id="384" r:id="rId13"/>
    <p:sldId id="385" r:id="rId14"/>
    <p:sldId id="334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Animation="0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84"/>
    <p:restoredTop sz="96327"/>
  </p:normalViewPr>
  <p:slideViewPr>
    <p:cSldViewPr snapToGrid="0" snapToObjects="1">
      <p:cViewPr varScale="1">
        <p:scale>
          <a:sx n="124" d="100"/>
          <a:sy n="124" d="100"/>
        </p:scale>
        <p:origin x="584" y="16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6448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89B5DD-0274-BF45-B4C5-62E173E8F634}" type="datetimeFigureOut">
              <a:rPr lang="en-US" smtClean="0"/>
              <a:t>3/4/22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816669-4A9E-2244-B321-FE3C257B74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552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1C8689-8455-3546-ADF9-3B7273760F66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93570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816669-4A9E-2244-B321-FE3C257B743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7070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06DCE6-5E8C-4E63-B22B-AE2E83541C38}" type="slidenum">
              <a:rPr lang="en-US" smtClean="0">
                <a:solidFill>
                  <a:prstClr val="black"/>
                </a:solidFill>
              </a:rPr>
              <a:pPr/>
              <a:t>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09155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816669-4A9E-2244-B321-FE3C257B743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3425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78CDCF-83F0-654A-8E95-83ACE83299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3428999"/>
            <a:ext cx="10515600" cy="1392589"/>
          </a:xfrm>
          <a:prstGeom prst="rect">
            <a:avLst/>
          </a:prstGeom>
        </p:spPr>
        <p:txBody>
          <a:bodyPr anchor="ctr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1FDD66-E57C-D246-A8D3-5F7E646047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000977"/>
            <a:ext cx="9144000" cy="113735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EA4BBE-75B1-9143-A887-FCA15B99C9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C2FA7A7-1EC8-9A45-B674-9F5AA403389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775125" y="483127"/>
            <a:ext cx="4641750" cy="2766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5452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FD7F8-1D21-E24C-867B-27076A867C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3309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8A5910-6C9B-1F48-8812-ECC4A33F6A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EAF42E-65C6-9945-BE49-EB50D671383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F93E591-CC8D-C74E-8EED-098A7FB5E64D}" type="datetime1">
              <a:rPr lang="en-CA" smtClean="0"/>
              <a:t>2022-03-04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5EF138-5D7E-EE45-A145-963FACA62E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FF53AE-A2BC-DE4D-BB61-40C1BC3B64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96536F3-C8D2-4944-B4D4-6A4C8563FAC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5400000">
            <a:off x="11093626" y="5793141"/>
            <a:ext cx="1287991" cy="76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1746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00FF282-7893-604E-9578-505C40B7157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731022" y="365125"/>
            <a:ext cx="1622778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CA972C3-333E-304A-AB27-C6CDCBED1A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92822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9F7E9A-773D-734B-9080-4E50327633D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E1BC118-574D-594E-ABEA-A7C82666C9AB}" type="datetime1">
              <a:rPr lang="en-CA" smtClean="0"/>
              <a:t>2022-03-04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582C37-09FF-6A4D-8C32-64A7F07F2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DB5B9D-9935-CE4E-A40E-BBED3145D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4F9CC3B-F1C2-024E-9BCF-1306C0AC80D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5400000">
            <a:off x="11093626" y="5793141"/>
            <a:ext cx="1287991" cy="76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9818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C7C6D-3AF4-704E-BA3F-6FC5B568C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0F4F71-1642-7C4D-949F-4818DFEAE6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BE4CE4-F196-BF4E-8EF4-267B94BD70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BCB4A0-D1FD-9244-BC2D-7164B6310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17370EC-1423-5441-922D-1AAFD5BB312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09060" y="136525"/>
            <a:ext cx="1287991" cy="767643"/>
          </a:xfrm>
          <a:prstGeom prst="rect">
            <a:avLst/>
          </a:prstGeom>
        </p:spPr>
      </p:pic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6EF411AF-3106-D04E-9818-E4C0FD06B92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929AB1E-7FD9-0A40-B7C0-508CCACB3E9A}" type="datetime1">
              <a:rPr lang="en-CA" smtClean="0"/>
              <a:t>2022-03-04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4602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AD314-C4FC-384A-835E-A6FA7C1C34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195E31-AF4D-A348-A7A9-7416D5CFB3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3CCF5D-D219-B446-BFBF-42479CD0545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AE8723F-57EA-4C47-97B9-92AFDEEF85DC}" type="datetime1">
              <a:rPr lang="en-CA" smtClean="0"/>
              <a:t>2022-03-04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3BE2F7-A02E-2541-92F4-BB12DCEA23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E5E475-C185-8649-99DC-91A32B80F6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04E7543-36A1-9145-8718-DCB0BDDD9F3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09060" y="136525"/>
            <a:ext cx="1287991" cy="76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083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B1F69A-4335-4B4E-B747-17F37F3C2C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2020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B7619A-7211-0947-8360-23CE25F12D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185332"/>
            <a:ext cx="5181600" cy="49916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A2284B-15A7-584D-908E-45543479E5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185332"/>
            <a:ext cx="5181600" cy="49916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848B25-655D-AF40-BDC0-5457413735F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2B00E5D-EC04-AA49-8D52-0FCB6E08F63D}" type="datetime1">
              <a:rPr lang="en-CA" smtClean="0"/>
              <a:t>2022-03-04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19A9F6-1429-5E49-BAA4-1E84DC5BA7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093763-BF3C-C644-9F21-D1290C786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E5401E6-623E-8449-A07B-6B5E2253AD2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09060" y="136525"/>
            <a:ext cx="1287991" cy="76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5253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3ABBC-6A16-9A46-A02F-79A517A30D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76764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1AB855-CE44-1647-A11E-35810E4584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612" y="1134005"/>
            <a:ext cx="5157787" cy="52934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7E1739-9BD2-114D-9001-9767690E3B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1662112"/>
            <a:ext cx="5157787" cy="45275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F8260CC-435F-4B4A-921E-F825D9DAFD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0612" y="1132769"/>
            <a:ext cx="5183188" cy="52934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5E7B3BE-4412-2546-8A83-8211EDE2FD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1662112"/>
            <a:ext cx="5183188" cy="45275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095F5D0-89F8-014F-8A54-42E462B42B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F90905C-10FF-8047-AA7E-6DC7E8B6AF51}" type="datetime1">
              <a:rPr lang="en-CA" smtClean="0"/>
              <a:t>2022-03-04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7B91292-54C2-5B4B-BC92-96B7E584A6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AB02B02-7BBA-3248-9E8D-33B016832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88F359D-97AE-244A-B6E0-7FABE799CEF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09060" y="136525"/>
            <a:ext cx="1287991" cy="76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9705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5CA3E4-A9A0-B949-AB23-A7ED13D895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6764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01C8F84-5DB4-5A45-850F-78308488EE3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1CE86E2-4400-D342-BEEC-F9C1ADF6F9F7}" type="datetime1">
              <a:rPr lang="en-CA" smtClean="0"/>
              <a:t>2022-03-04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A30B16-8D2B-964B-A82E-A1D8E57827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CEFDE2-192C-EB49-B93B-A5C074DE6A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9864CA-5904-6E4C-94B5-D61D982EE8D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09060" y="136525"/>
            <a:ext cx="1287991" cy="76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2996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EB624B9-C01C-504E-A7E7-3945364DF69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4358A08-7221-7F45-8378-69D5559861DD}" type="datetime1">
              <a:rPr lang="en-CA" smtClean="0"/>
              <a:t>2022-03-04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98282D-B315-7747-81EE-E8722A589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3647E0-FF85-FA4D-A8FA-E44590C11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E5121D-E664-684B-8EE0-95412BB4757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09060" y="136525"/>
            <a:ext cx="1287991" cy="76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4279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68BCA-0D11-EE4D-9447-2FD49C0E2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112838"/>
          </a:xfrm>
          <a:prstGeom prst="rect">
            <a:avLst/>
          </a:prstGeom>
        </p:spPr>
        <p:txBody>
          <a:bodyPr anchor="t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4EC554-6BD0-D046-93E8-160448B4C8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04167"/>
            <a:ext cx="6172200" cy="495688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64FC1F-CB88-E848-A9AD-207062F13A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570038"/>
            <a:ext cx="3932237" cy="429895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4DCBEE-639A-F74C-92CE-7B643E698FE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8C20FDB-303D-8A4E-83B7-226DD88B97BD}" type="datetime1">
              <a:rPr lang="en-CA" smtClean="0"/>
              <a:t>2022-03-04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1478D4-36A8-D941-B07C-23AC977B56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E275A4-A22A-5742-B711-4A30FC409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9A484C7-B69E-1D4E-A042-8264DECEACD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09060" y="136525"/>
            <a:ext cx="1287991" cy="76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496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DC08D0-7399-754A-98B1-12196A1EC6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112838"/>
          </a:xfrm>
          <a:prstGeom prst="rect">
            <a:avLst/>
          </a:prstGeom>
        </p:spPr>
        <p:txBody>
          <a:bodyPr anchor="t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A8B8A4F-D838-F44B-BD4B-90A268DE740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DFA813-173D-3F4D-9B47-2ADE7EDAAB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570038"/>
            <a:ext cx="3932237" cy="429895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2A9922-D3F8-854D-946A-BACD40890EF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A9EBA37-9D18-D34A-A88D-1B00AA06E95C}" type="datetime1">
              <a:rPr lang="en-CA" smtClean="0"/>
              <a:t>2022-03-04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8A5379-2EF0-014F-A404-9281AD5F5A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5E44CB-9FEF-8E46-ADE7-C6878CCA2F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A4E5D11-1589-8B43-AC25-08B65AFD2DD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09060" y="136525"/>
            <a:ext cx="1287991" cy="76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9533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3F3363-D36B-4942-87A8-FED6DF69AE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298222"/>
            <a:ext cx="10515600" cy="48787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itle Placeholder 7">
            <a:extLst>
              <a:ext uri="{FF2B5EF4-FFF2-40B4-BE49-F238E27FC236}">
                <a16:creationId xmlns:a16="http://schemas.microsoft.com/office/drawing/2014/main" id="{5CA93B93-3243-C248-A970-24A76A358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4278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E28B5F4-1EA0-4A4B-8D85-A0B1CB6C7E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W3C Web of Things (WoT) WG/IG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88BACC8E-7FE2-EE49-8CEA-AAD5143CE5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B73A2E78-F38A-E046-ACDB-668F070D1EF6}" type="datetime1">
              <a:rPr lang="en-CA" smtClean="0"/>
              <a:pPr/>
              <a:t>2022-03-04</a:t>
            </a:fld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8D3E7A09-626A-BA49-9FC3-7280AA1F93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055BDE2E-7167-1944-9FEE-E44668D91CB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16631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w3c/wot-usecases" TargetMode="External"/><Relationship Id="rId3" Type="http://schemas.openxmlformats.org/officeDocument/2006/relationships/hyperlink" Target="https://github.com/w3c/wot-thing-description/" TargetMode="External"/><Relationship Id="rId7" Type="http://schemas.openxmlformats.org/officeDocument/2006/relationships/hyperlink" Target="https://github.com/w3c/wot-scripting-api/" TargetMode="External"/><Relationship Id="rId2" Type="http://schemas.openxmlformats.org/officeDocument/2006/relationships/hyperlink" Target="https://github.com/w3c/wot-architecture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w3c/wot-binding-templates/" TargetMode="External"/><Relationship Id="rId5" Type="http://schemas.openxmlformats.org/officeDocument/2006/relationships/hyperlink" Target="https://github.com/w3c/wot-profile" TargetMode="External"/><Relationship Id="rId4" Type="http://schemas.openxmlformats.org/officeDocument/2006/relationships/hyperlink" Target="https://github.com/w3c/wot-discovery" TargetMode="External"/><Relationship Id="rId9" Type="http://schemas.openxmlformats.org/officeDocument/2006/relationships/hyperlink" Target="https://www.w3.org/WoT/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w3c/wot-testing/tree/main/events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7" Type="http://schemas.openxmlformats.org/officeDocument/2006/relationships/image" Target="../media/image18.png"/><Relationship Id="rId2" Type="http://schemas.openxmlformats.org/officeDocument/2006/relationships/hyperlink" Target="https://www.takenaka.co.jp/news/2021/05/02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netzo.io/" TargetMode="External"/><Relationship Id="rId5" Type="http://schemas.openxmlformats.org/officeDocument/2006/relationships/image" Target="../media/image17.png"/><Relationship Id="rId4" Type="http://schemas.openxmlformats.org/officeDocument/2006/relationships/hyperlink" Target="https://new.siemens.com/global/en/products/buildings/automation/desigo.html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mailto:sebastian.kaebisch@siemens.com" TargetMode="External"/><Relationship Id="rId2" Type="http://schemas.openxmlformats.org/officeDocument/2006/relationships/hyperlink" Target="mailto:michael.mccool@intel.com" TargetMode="Externa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w3.org/WoT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w3c/wot-usecases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8E8A7-8245-3D43-B0CF-EE61C237FC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9303" y="3265488"/>
            <a:ext cx="10950515" cy="1470025"/>
          </a:xfrm>
        </p:spPr>
        <p:txBody>
          <a:bodyPr/>
          <a:lstStyle/>
          <a:p>
            <a:r>
              <a:rPr lang="en-US" noProof="0" dirty="0"/>
              <a:t>W3C Web of Things</a:t>
            </a:r>
            <a:br>
              <a:rPr lang="en-US" noProof="0" dirty="0"/>
            </a:br>
            <a:r>
              <a:rPr lang="en-US" noProof="0" dirty="0"/>
              <a:t>Summary and Status Update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4F3365-F046-5D42-B884-FD1FD2500C0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noProof="0" dirty="0"/>
              <a:t>Michael McCool</a:t>
            </a:r>
          </a:p>
          <a:p>
            <a:r>
              <a:rPr lang="en-US" dirty="0"/>
              <a:t>March</a:t>
            </a:r>
            <a:r>
              <a:rPr lang="en-US" noProof="0" dirty="0"/>
              <a:t> 2022</a:t>
            </a:r>
          </a:p>
        </p:txBody>
      </p:sp>
    </p:spTree>
    <p:extLst>
      <p:ext uri="{BB962C8B-B14F-4D97-AF65-F5344CB8AC3E}">
        <p14:creationId xmlns:p14="http://schemas.microsoft.com/office/powerpoint/2010/main" val="35518229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2CE28E-7173-A149-86C5-A83752C77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Deliverables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5F39E2-B083-1C4A-91A1-2F3A4EDF08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83734"/>
            <a:ext cx="10515600" cy="509323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b="1" noProof="0" dirty="0"/>
              <a:t>New/Updated Normative Documents:</a:t>
            </a:r>
          </a:p>
          <a:p>
            <a:r>
              <a:rPr lang="en-US" sz="2400" noProof="0" dirty="0"/>
              <a:t>Architecture 1.1: </a:t>
            </a:r>
            <a:r>
              <a:rPr lang="en-US" sz="2400" noProof="0" dirty="0">
                <a:hlinkClick r:id="rId2"/>
              </a:rPr>
              <a:t>https://github.com/w3c/wot-architecture</a:t>
            </a:r>
            <a:endParaRPr lang="en-US" sz="2400" noProof="0" dirty="0"/>
          </a:p>
          <a:p>
            <a:r>
              <a:rPr lang="en-US" sz="2400" noProof="0" dirty="0"/>
              <a:t>Thing Description 1.1: </a:t>
            </a:r>
            <a:r>
              <a:rPr lang="en-US" sz="2400" noProof="0" dirty="0">
                <a:hlinkClick r:id="rId3"/>
              </a:rPr>
              <a:t>https://github.com/w3c/wot-thing-description</a:t>
            </a:r>
            <a:endParaRPr lang="en-US" sz="2400" noProof="0" dirty="0"/>
          </a:p>
          <a:p>
            <a:r>
              <a:rPr lang="en-US" sz="2400" noProof="0" dirty="0"/>
              <a:t>Discovery: </a:t>
            </a:r>
            <a:r>
              <a:rPr lang="en-US" sz="2400" noProof="0" dirty="0">
                <a:hlinkClick r:id="rId4"/>
              </a:rPr>
              <a:t>https://github.com/w3c/wot-discovery</a:t>
            </a:r>
            <a:endParaRPr lang="en-US" sz="2400" noProof="0" dirty="0"/>
          </a:p>
          <a:p>
            <a:r>
              <a:rPr lang="en-US" sz="2400" noProof="0" dirty="0"/>
              <a:t>Profiles: </a:t>
            </a:r>
            <a:r>
              <a:rPr lang="en-US" sz="2400" noProof="0" dirty="0">
                <a:hlinkClick r:id="rId5"/>
              </a:rPr>
              <a:t>https://github.com/w3c/wot-profile</a:t>
            </a:r>
            <a:endParaRPr lang="en-US" sz="2400" noProof="0" dirty="0"/>
          </a:p>
          <a:p>
            <a:pPr marL="0" indent="0">
              <a:buNone/>
            </a:pPr>
            <a:r>
              <a:rPr lang="en-US" sz="2400" b="1" noProof="0" dirty="0"/>
              <a:t>New/Updated Informative Documents:</a:t>
            </a:r>
          </a:p>
          <a:p>
            <a:r>
              <a:rPr lang="en-US" sz="2400" noProof="0" dirty="0"/>
              <a:t>Binding Templates: </a:t>
            </a:r>
            <a:r>
              <a:rPr lang="en-US" sz="2400" noProof="0" dirty="0">
                <a:hlinkClick r:id="rId6"/>
              </a:rPr>
              <a:t>https://github.com/w3c/wot-binding-templates</a:t>
            </a:r>
            <a:endParaRPr lang="en-US" sz="2400" noProof="0" dirty="0"/>
          </a:p>
          <a:p>
            <a:r>
              <a:rPr lang="en-US" sz="2400" noProof="0" dirty="0"/>
              <a:t>Scripting API: </a:t>
            </a:r>
            <a:r>
              <a:rPr lang="en-US" sz="2400" noProof="0" dirty="0">
                <a:hlinkClick r:id="rId7"/>
              </a:rPr>
              <a:t>https://github.com/w3c/wot-scripting-api</a:t>
            </a:r>
            <a:endParaRPr lang="en-US" sz="2400" noProof="0" dirty="0"/>
          </a:p>
          <a:p>
            <a:r>
              <a:rPr lang="en-US" sz="2400" noProof="0" dirty="0"/>
              <a:t>Use Cases and Requirements: </a:t>
            </a:r>
            <a:r>
              <a:rPr lang="en-US" sz="2400" noProof="0" dirty="0">
                <a:hlinkClick r:id="rId8"/>
              </a:rPr>
              <a:t>https://github.com/w3c/wot-usecases</a:t>
            </a:r>
            <a:endParaRPr lang="en-US" sz="2400" noProof="0" dirty="0"/>
          </a:p>
          <a:p>
            <a:pPr marL="0" indent="0">
              <a:buNone/>
            </a:pPr>
            <a:r>
              <a:rPr lang="en-US" sz="2400" b="1" noProof="0" dirty="0"/>
              <a:t>Community Resources:</a:t>
            </a:r>
          </a:p>
          <a:p>
            <a:r>
              <a:rPr lang="en-US" sz="2400" noProof="0" dirty="0"/>
              <a:t>Web Site: </a:t>
            </a:r>
            <a:r>
              <a:rPr lang="en-US" sz="2400" noProof="0" dirty="0">
                <a:hlinkClick r:id="rId9"/>
              </a:rPr>
              <a:t>https://www.w3.org/WoT/</a:t>
            </a:r>
            <a:endParaRPr lang="en-US" sz="2400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37EDA3-5E36-5B44-9A33-ECA0BB04CF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1FDE16-877E-D048-AD91-7DC05B84C2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BDE2E-7167-1944-9FEE-E44668D91CB6}" type="slidenum">
              <a:rPr lang="en-US" smtClean="0"/>
              <a:t>10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73CB51C-37F6-EE41-949E-EC92BA481B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9AB1E-7FD9-0A40-B7C0-508CCACB3E9A}" type="datetime1">
              <a:rPr lang="en-CA" smtClean="0"/>
              <a:t>2022-03-04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7787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8D20A-1C12-A744-B488-9D8F3B723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Recent Activity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3A3D8F-072F-9F4A-B20D-69A712E8CF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/>
              <a:t>Upcoming </a:t>
            </a:r>
            <a:r>
              <a:rPr lang="en-US" noProof="0" dirty="0" err="1"/>
              <a:t>Plugfest</a:t>
            </a:r>
            <a:r>
              <a:rPr lang="en-US" noProof="0" dirty="0"/>
              <a:t>/</a:t>
            </a:r>
            <a:r>
              <a:rPr lang="en-US" noProof="0" dirty="0" err="1"/>
              <a:t>Testfest</a:t>
            </a:r>
            <a:r>
              <a:rPr lang="en-US" noProof="0" dirty="0"/>
              <a:t>: March 14-18</a:t>
            </a:r>
          </a:p>
          <a:p>
            <a:pPr lvl="1"/>
            <a:r>
              <a:rPr lang="en-US" noProof="0" dirty="0">
                <a:hlinkClick r:id="rId2"/>
              </a:rPr>
              <a:t>https://github.com/w3c/wot-testing/tree/main/events</a:t>
            </a:r>
            <a:endParaRPr lang="en-US" noProof="0" dirty="0"/>
          </a:p>
          <a:p>
            <a:r>
              <a:rPr lang="en-US" noProof="0" dirty="0"/>
              <a:t>New Commercial Usages</a:t>
            </a:r>
          </a:p>
          <a:p>
            <a:pPr lvl="1"/>
            <a:r>
              <a:rPr lang="en-US" noProof="0" dirty="0"/>
              <a:t>Takenaka Construction – Smart Building Information Management systems</a:t>
            </a:r>
          </a:p>
          <a:p>
            <a:pPr lvl="1"/>
            <a:r>
              <a:rPr lang="en-US" noProof="0" dirty="0" err="1"/>
              <a:t>Netzo</a:t>
            </a:r>
            <a:r>
              <a:rPr lang="en-US" noProof="0" dirty="0"/>
              <a:t> – IoT dashboards and device management</a:t>
            </a:r>
          </a:p>
          <a:p>
            <a:r>
              <a:rPr lang="en-US" noProof="0" dirty="0"/>
              <a:t>Directory Implementations</a:t>
            </a:r>
          </a:p>
          <a:p>
            <a:pPr lvl="1"/>
            <a:r>
              <a:rPr lang="en-US" noProof="0" dirty="0"/>
              <a:t>WoT Hive, </a:t>
            </a:r>
            <a:r>
              <a:rPr lang="en-US" noProof="0" dirty="0" err="1"/>
              <a:t>LogiLab</a:t>
            </a:r>
            <a:r>
              <a:rPr lang="en-US" noProof="0" dirty="0"/>
              <a:t> (SPARQL based), Fraunhofer </a:t>
            </a:r>
            <a:r>
              <a:rPr lang="en-US" noProof="0" dirty="0" err="1"/>
              <a:t>LinkSmart</a:t>
            </a:r>
            <a:endParaRPr lang="en-US" noProof="0" dirty="0"/>
          </a:p>
          <a:p>
            <a:r>
              <a:rPr lang="en-US" noProof="0" dirty="0"/>
              <a:t>IETF Relationships: JSON Path, </a:t>
            </a:r>
            <a:r>
              <a:rPr lang="en-US" noProof="0" dirty="0" err="1"/>
              <a:t>CoreRD</a:t>
            </a:r>
            <a:r>
              <a:rPr lang="en-US" noProof="0" dirty="0"/>
              <a:t>, COSE/JOSE, ASDF</a:t>
            </a:r>
          </a:p>
          <a:p>
            <a:r>
              <a:rPr lang="en-US" noProof="0" dirty="0"/>
              <a:t>Under Discussion: </a:t>
            </a:r>
          </a:p>
          <a:p>
            <a:pPr lvl="1"/>
            <a:r>
              <a:rPr lang="en-US" noProof="0" dirty="0"/>
              <a:t>Geospatial data, Embedded JSON Signatures</a:t>
            </a:r>
          </a:p>
          <a:p>
            <a:pPr lvl="1"/>
            <a:r>
              <a:rPr lang="en-US" noProof="0" dirty="0"/>
              <a:t>New Charters/New Deliverables</a:t>
            </a:r>
          </a:p>
          <a:p>
            <a:pPr lvl="1"/>
            <a:endParaRPr lang="en-US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440C7D-077F-3045-B4C4-99AAD494E6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2A3045-90C0-D549-92D0-B4E9282FD0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BDE2E-7167-1944-9FEE-E44668D91CB6}" type="slidenum">
              <a:rPr lang="en-US" smtClean="0"/>
              <a:t>11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5A9F9C9-9D72-374D-BD8C-F8B0D562B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9AB1E-7FD9-0A40-B7C0-508CCACB3E9A}" type="datetime1">
              <a:rPr lang="en-CA" smtClean="0"/>
              <a:t>2022-03-04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4374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344DA-A303-3C41-B4BC-E58C541EC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Recent Commercial 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998956-129A-B34F-A269-9D90E3FF23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429000"/>
            <a:ext cx="4038190" cy="2226561"/>
          </a:xfrm>
        </p:spPr>
        <p:txBody>
          <a:bodyPr/>
          <a:lstStyle/>
          <a:p>
            <a:pPr marL="0" indent="0">
              <a:buNone/>
            </a:pPr>
            <a:r>
              <a:rPr lang="en-US" sz="1400" dirty="0">
                <a:hlinkClick r:id="rId2"/>
              </a:rPr>
              <a:t>https://</a:t>
            </a:r>
            <a:r>
              <a:rPr lang="en-US" sz="1400" dirty="0" err="1">
                <a:hlinkClick r:id="rId2"/>
              </a:rPr>
              <a:t>www.takenaka.co.jp</a:t>
            </a:r>
            <a:r>
              <a:rPr lang="en-US" sz="1400" dirty="0">
                <a:hlinkClick r:id="rId2"/>
              </a:rPr>
              <a:t>/news/2021/05/02/</a:t>
            </a:r>
            <a:endParaRPr lang="en-US" sz="1400" dirty="0"/>
          </a:p>
          <a:p>
            <a:pPr marL="0" indent="0">
              <a:buNone/>
            </a:pPr>
            <a:r>
              <a:rPr lang="en-US" dirty="0"/>
              <a:t>Takenaka Corporation</a:t>
            </a:r>
          </a:p>
          <a:p>
            <a:r>
              <a:rPr lang="en-US" dirty="0"/>
              <a:t>CGLL Platform</a:t>
            </a:r>
          </a:p>
          <a:p>
            <a:r>
              <a:rPr lang="en-US" dirty="0"/>
              <a:t>BIM applications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1D5BFD-18C6-764B-8BF5-6BB34ADA4C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E976E0-2F5E-6E40-9EB1-633E7E2314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BDE2E-7167-1944-9FEE-E44668D91CB6}" type="slidenum">
              <a:rPr lang="en-US" smtClean="0"/>
              <a:t>12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8D37CC9-156C-C54B-ADD7-5204964817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9AB1E-7FD9-0A40-B7C0-508CCACB3E9A}" type="datetime1">
              <a:rPr lang="en-CA" smtClean="0"/>
              <a:t>2022-03-04</a:t>
            </a:fld>
            <a:endParaRPr lang="en-US"/>
          </a:p>
        </p:txBody>
      </p:sp>
      <p:pic>
        <p:nvPicPr>
          <p:cNvPr id="2056" name="Picture 8" descr="Siemens to acquire EcoDomus digital twin software to">
            <a:extLst>
              <a:ext uri="{FF2B5EF4-FFF2-40B4-BE49-F238E27FC236}">
                <a16:creationId xmlns:a16="http://schemas.microsoft.com/office/drawing/2014/main" id="{322EC039-DD52-C142-A4FA-231B571591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1692" y="1202439"/>
            <a:ext cx="3706906" cy="2085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55C09F9-897A-0F46-A7F9-73F622853F55}"/>
              </a:ext>
            </a:extLst>
          </p:cNvPr>
          <p:cNvSpPr txBox="1">
            <a:spLocks/>
          </p:cNvSpPr>
          <p:nvPr/>
        </p:nvSpPr>
        <p:spPr>
          <a:xfrm>
            <a:off x="5028469" y="3438519"/>
            <a:ext cx="3706906" cy="177977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hlinkClick r:id="rId4"/>
              </a:rPr>
              <a:t>https://</a:t>
            </a:r>
            <a:r>
              <a:rPr lang="en-US" sz="1600" dirty="0" err="1">
                <a:hlinkClick r:id="rId4"/>
              </a:rPr>
              <a:t>new.siemens.com</a:t>
            </a:r>
            <a:r>
              <a:rPr lang="en-US" sz="1600" dirty="0">
                <a:hlinkClick r:id="rId4"/>
              </a:rPr>
              <a:t>/global/</a:t>
            </a:r>
            <a:r>
              <a:rPr lang="en-US" sz="1600" dirty="0" err="1">
                <a:hlinkClick r:id="rId4"/>
              </a:rPr>
              <a:t>en</a:t>
            </a:r>
            <a:r>
              <a:rPr lang="en-US" sz="1600" dirty="0">
                <a:hlinkClick r:id="rId4"/>
              </a:rPr>
              <a:t>/products/buildings/automation/</a:t>
            </a:r>
            <a:r>
              <a:rPr lang="en-US" sz="1600" dirty="0" err="1">
                <a:hlinkClick r:id="rId4"/>
              </a:rPr>
              <a:t>desigo.html</a:t>
            </a:r>
            <a:endParaRPr lang="en-US" sz="1600" dirty="0"/>
          </a:p>
          <a:p>
            <a:pPr marL="0" indent="0">
              <a:buNone/>
            </a:pPr>
            <a:r>
              <a:rPr lang="en-US" dirty="0"/>
              <a:t>Siemens </a:t>
            </a:r>
          </a:p>
          <a:p>
            <a:r>
              <a:rPr lang="en-US" dirty="0" err="1"/>
              <a:t>Desigo</a:t>
            </a:r>
            <a:r>
              <a:rPr lang="en-US" dirty="0"/>
              <a:t> CC</a:t>
            </a:r>
          </a:p>
          <a:p>
            <a:r>
              <a:rPr lang="en-US" dirty="0"/>
              <a:t>BIM system</a:t>
            </a:r>
          </a:p>
        </p:txBody>
      </p:sp>
      <p:pic>
        <p:nvPicPr>
          <p:cNvPr id="2058" name="Picture 10" descr="IoT with Netzo">
            <a:extLst>
              <a:ext uri="{FF2B5EF4-FFF2-40B4-BE49-F238E27FC236}">
                <a16:creationId xmlns:a16="http://schemas.microsoft.com/office/drawing/2014/main" id="{130D40A0-0801-1A48-9C0F-99F77F8282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8738" y="1027906"/>
            <a:ext cx="2740181" cy="3160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92ACBE87-29A0-8A46-932E-837926E4279A}"/>
              </a:ext>
            </a:extLst>
          </p:cNvPr>
          <p:cNvSpPr txBox="1">
            <a:spLocks/>
          </p:cNvSpPr>
          <p:nvPr/>
        </p:nvSpPr>
        <p:spPr>
          <a:xfrm>
            <a:off x="9014012" y="4050319"/>
            <a:ext cx="2944907" cy="177977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dirty="0">
                <a:hlinkClick r:id="rId6"/>
              </a:rPr>
              <a:t>https://</a:t>
            </a:r>
            <a:r>
              <a:rPr lang="en-US" sz="1400" dirty="0" err="1">
                <a:hlinkClick r:id="rId6"/>
              </a:rPr>
              <a:t>netzo.io</a:t>
            </a:r>
            <a:r>
              <a:rPr lang="en-US" sz="1400" dirty="0">
                <a:hlinkClick r:id="rId6"/>
              </a:rPr>
              <a:t>/</a:t>
            </a:r>
            <a:endParaRPr lang="en-US" sz="1400" dirty="0"/>
          </a:p>
          <a:p>
            <a:pPr marL="0" indent="0">
              <a:buNone/>
            </a:pPr>
            <a:r>
              <a:rPr lang="en-US" dirty="0" err="1"/>
              <a:t>Netzo</a:t>
            </a:r>
            <a:r>
              <a:rPr lang="en-US" dirty="0"/>
              <a:t> </a:t>
            </a:r>
          </a:p>
          <a:p>
            <a:r>
              <a:rPr lang="en-US" dirty="0"/>
              <a:t>IoT Data Hub</a:t>
            </a:r>
          </a:p>
          <a:p>
            <a:r>
              <a:rPr lang="en-US" dirty="0"/>
              <a:t>Dashboards</a:t>
            </a:r>
          </a:p>
        </p:txBody>
      </p:sp>
      <p:pic>
        <p:nvPicPr>
          <p:cNvPr id="1026" name="Picture 2" descr="図 1　デジタルツイン・アプリケーション">
            <a:extLst>
              <a:ext uri="{FF2B5EF4-FFF2-40B4-BE49-F238E27FC236}">
                <a16:creationId xmlns:a16="http://schemas.microsoft.com/office/drawing/2014/main" id="{DDCDC121-0CBA-084E-AB43-567E7BB7BA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020" y="1202439"/>
            <a:ext cx="3954370" cy="2085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44273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016CFB-951A-544C-BD1E-C4D960938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Gaps and 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7820B8-909E-0F41-8841-14E96945BFF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GIS Integration</a:t>
            </a:r>
          </a:p>
          <a:p>
            <a:pPr lvl="1"/>
            <a:r>
              <a:rPr lang="en-US" dirty="0"/>
              <a:t>Geospatial data and discovery</a:t>
            </a:r>
          </a:p>
          <a:p>
            <a:r>
              <a:rPr lang="en-US" dirty="0"/>
              <a:t>Data Management</a:t>
            </a:r>
          </a:p>
          <a:p>
            <a:pPr lvl="1"/>
            <a:r>
              <a:rPr lang="en-US" dirty="0"/>
              <a:t>Digital Twins and shadows</a:t>
            </a:r>
          </a:p>
          <a:p>
            <a:pPr lvl="1"/>
            <a:r>
              <a:rPr lang="en-US" dirty="0"/>
              <a:t>Event notifications</a:t>
            </a:r>
          </a:p>
          <a:p>
            <a:pPr lvl="1"/>
            <a:r>
              <a:rPr lang="en-US" dirty="0"/>
              <a:t>Data management</a:t>
            </a:r>
          </a:p>
          <a:p>
            <a:r>
              <a:rPr lang="en-US" dirty="0"/>
              <a:t>Security</a:t>
            </a:r>
          </a:p>
          <a:p>
            <a:pPr lvl="1"/>
            <a:r>
              <a:rPr lang="en-US" dirty="0"/>
              <a:t>Key provisioning and onboarding</a:t>
            </a:r>
          </a:p>
          <a:p>
            <a:pPr lvl="1"/>
            <a:r>
              <a:rPr lang="en-US" dirty="0"/>
              <a:t>Secure LAN access</a:t>
            </a:r>
          </a:p>
          <a:p>
            <a:pPr lvl="1"/>
            <a:r>
              <a:rPr lang="en-US" dirty="0"/>
              <a:t>Proxy services</a:t>
            </a:r>
          </a:p>
          <a:p>
            <a:pPr lvl="1"/>
            <a:r>
              <a:rPr lang="en-US" dirty="0"/>
              <a:t>Access control and ad-hoc sharing</a:t>
            </a:r>
          </a:p>
          <a:p>
            <a:pPr lvl="1"/>
            <a:r>
              <a:rPr lang="en-US" dirty="0"/>
              <a:t>MUDS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026029-1844-CB45-ABBE-29FE264E118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Accessibility</a:t>
            </a:r>
          </a:p>
          <a:p>
            <a:pPr lvl="1"/>
            <a:r>
              <a:rPr lang="en-US" dirty="0"/>
              <a:t>Sensory modality mapping</a:t>
            </a:r>
          </a:p>
          <a:p>
            <a:pPr lvl="1"/>
            <a:r>
              <a:rPr lang="en-US" dirty="0"/>
              <a:t>Textual/descriptive interfaces</a:t>
            </a:r>
          </a:p>
          <a:p>
            <a:pPr lvl="1"/>
            <a:r>
              <a:rPr lang="en-US" dirty="0"/>
              <a:t>Service location</a:t>
            </a:r>
          </a:p>
          <a:p>
            <a:pPr lvl="1"/>
            <a:r>
              <a:rPr lang="en-US" dirty="0"/>
              <a:t>Mobility services</a:t>
            </a:r>
          </a:p>
          <a:p>
            <a:r>
              <a:rPr lang="en-US" dirty="0"/>
              <a:t>Advanced Use Cases</a:t>
            </a:r>
          </a:p>
          <a:p>
            <a:pPr lvl="1"/>
            <a:r>
              <a:rPr lang="en-US" dirty="0"/>
              <a:t>Transportation</a:t>
            </a:r>
          </a:p>
          <a:p>
            <a:pPr lvl="1"/>
            <a:r>
              <a:rPr lang="en-US" dirty="0"/>
              <a:t>Logistics</a:t>
            </a:r>
          </a:p>
          <a:p>
            <a:pPr lvl="1"/>
            <a:r>
              <a:rPr lang="en-US" dirty="0"/>
              <a:t>Distributed energy management</a:t>
            </a:r>
          </a:p>
          <a:p>
            <a:pPr lvl="1"/>
            <a:r>
              <a:rPr lang="en-US" dirty="0"/>
              <a:t>AR visualization</a:t>
            </a:r>
          </a:p>
          <a:p>
            <a:pPr lvl="1"/>
            <a:r>
              <a:rPr lang="en-US" dirty="0"/>
              <a:t>Analytics integration e.g. for health and safety monitoring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DEBF01-4489-C54E-BB47-1A45941BD1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00E5D-EC04-AA49-8D52-0FCB6E08F63D}" type="datetime1">
              <a:rPr lang="en-CA" smtClean="0"/>
              <a:t>2022-03-04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B6E53A-4C44-D948-AB7C-E09A9AE877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794AF7-7AB1-A649-92B2-B654FE2724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BDE2E-7167-1944-9FEE-E44668D91CB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0876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Resources and Contacts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half" idx="1"/>
          </p:nvPr>
        </p:nvSpPr>
        <p:spPr>
          <a:xfrm>
            <a:off x="609600" y="2493383"/>
            <a:ext cx="5384800" cy="36313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noProof="0" dirty="0"/>
              <a:t>Dr. Michael McCool</a:t>
            </a:r>
          </a:p>
          <a:p>
            <a:pPr marL="0" indent="0">
              <a:buNone/>
            </a:pPr>
            <a:r>
              <a:rPr lang="en-US" noProof="0" dirty="0"/>
              <a:t>Principal Engineer</a:t>
            </a:r>
          </a:p>
          <a:p>
            <a:pPr marL="0" indent="0">
              <a:buNone/>
            </a:pPr>
            <a:endParaRPr lang="en-US" noProof="0" dirty="0"/>
          </a:p>
          <a:p>
            <a:pPr marL="0" indent="0">
              <a:buNone/>
            </a:pPr>
            <a:r>
              <a:rPr lang="en-US" noProof="0" dirty="0"/>
              <a:t>Intel</a:t>
            </a:r>
          </a:p>
          <a:p>
            <a:pPr marL="0" indent="0">
              <a:buNone/>
            </a:pPr>
            <a:r>
              <a:rPr lang="en-US" noProof="0" dirty="0"/>
              <a:t>Technology Pathfinding</a:t>
            </a:r>
          </a:p>
          <a:p>
            <a:pPr marL="0" indent="0">
              <a:buNone/>
            </a:pPr>
            <a:endParaRPr lang="en-US" noProof="0" dirty="0"/>
          </a:p>
          <a:p>
            <a:pPr marL="0" indent="0">
              <a:buNone/>
            </a:pPr>
            <a:r>
              <a:rPr lang="en-US" noProof="0" dirty="0">
                <a:hlinkClick r:id="rId2"/>
              </a:rPr>
              <a:t>michael.mccool@intel.com</a:t>
            </a:r>
            <a:endParaRPr lang="en-US" noProof="0" dirty="0"/>
          </a:p>
          <a:p>
            <a:pPr marL="0" indent="0">
              <a:buNone/>
            </a:pPr>
            <a:endParaRPr lang="en-US" noProof="0" dirty="0"/>
          </a:p>
        </p:txBody>
      </p:sp>
      <p:sp>
        <p:nvSpPr>
          <p:cNvPr id="8" name="Inhaltsplatzhalter 7"/>
          <p:cNvSpPr>
            <a:spLocks noGrp="1"/>
          </p:cNvSpPr>
          <p:nvPr>
            <p:ph sz="half" idx="2"/>
          </p:nvPr>
        </p:nvSpPr>
        <p:spPr>
          <a:xfrm>
            <a:off x="6197601" y="2493383"/>
            <a:ext cx="5384800" cy="36313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noProof="0" dirty="0"/>
              <a:t>Dr. Sebastian Kaebisch</a:t>
            </a:r>
          </a:p>
          <a:p>
            <a:pPr marL="0" indent="0">
              <a:buNone/>
            </a:pPr>
            <a:r>
              <a:rPr lang="en-US" noProof="0" dirty="0"/>
              <a:t>Senior Key Expert</a:t>
            </a:r>
          </a:p>
          <a:p>
            <a:pPr marL="0" indent="0">
              <a:buNone/>
            </a:pPr>
            <a:endParaRPr lang="en-US" noProof="0" dirty="0"/>
          </a:p>
          <a:p>
            <a:pPr marL="0" indent="0">
              <a:buNone/>
            </a:pPr>
            <a:r>
              <a:rPr lang="en-US" noProof="0" dirty="0"/>
              <a:t>Siemens</a:t>
            </a:r>
          </a:p>
          <a:p>
            <a:pPr marL="0" indent="0">
              <a:buNone/>
            </a:pPr>
            <a:r>
              <a:rPr lang="en-US" noProof="0" dirty="0"/>
              <a:t>Technology</a:t>
            </a:r>
          </a:p>
          <a:p>
            <a:pPr marL="0" indent="0">
              <a:buNone/>
            </a:pPr>
            <a:endParaRPr lang="en-US" noProof="0" dirty="0"/>
          </a:p>
          <a:p>
            <a:pPr marL="0" indent="0">
              <a:buNone/>
            </a:pPr>
            <a:r>
              <a:rPr lang="en-US" noProof="0" dirty="0">
                <a:hlinkClick r:id="rId3"/>
              </a:rPr>
              <a:t>sebastian.kaebisch@siemens.com</a:t>
            </a:r>
            <a:endParaRPr lang="en-US" noProof="0" dirty="0"/>
          </a:p>
        </p:txBody>
      </p:sp>
      <p:sp>
        <p:nvSpPr>
          <p:cNvPr id="7" name="Inhaltsplatzhalter 5">
            <a:extLst>
              <a:ext uri="{FF2B5EF4-FFF2-40B4-BE49-F238E27FC236}">
                <a16:creationId xmlns:a16="http://schemas.microsoft.com/office/drawing/2014/main" id="{CECCD964-B803-436B-ABB9-013564AE8161}"/>
              </a:ext>
            </a:extLst>
          </p:cNvPr>
          <p:cNvSpPr txBox="1">
            <a:spLocks/>
          </p:cNvSpPr>
          <p:nvPr/>
        </p:nvSpPr>
        <p:spPr>
          <a:xfrm>
            <a:off x="838200" y="1310723"/>
            <a:ext cx="10515600" cy="661915"/>
          </a:xfrm>
          <a:prstGeom prst="rect">
            <a:avLst/>
          </a:prstGeom>
        </p:spPr>
        <p:txBody>
          <a:bodyPr vert="horz" lIns="121891" tIns="60945" rIns="121891" bIns="60945" rtlCol="0">
            <a:normAutofit/>
          </a:bodyPr>
          <a:lstStyle>
            <a:lvl1pPr marL="288000" indent="-288000" algn="l" defTabSz="1219535" rtl="0" eaLnBrk="1" latinLnBrk="0" hangingPunct="1">
              <a:spcBef>
                <a:spcPts val="6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00" indent="-288000" algn="l" defTabSz="1219535" rtl="0" eaLnBrk="1" latinLnBrk="0" hangingPunct="1">
              <a:spcBef>
                <a:spcPts val="3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8000" indent="-288000" algn="l" defTabSz="1219535" rtl="0" eaLnBrk="1" latinLnBrk="0" hangingPunct="1"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96000" indent="-216000" algn="l" defTabSz="1219535" rtl="0" eaLnBrk="1" latinLnBrk="0" hangingPunct="1">
              <a:spcBef>
                <a:spcPts val="100"/>
              </a:spcBef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84000" indent="-216000" algn="l" defTabSz="1219535" rtl="0" eaLnBrk="1" latinLnBrk="0" hangingPunct="1">
              <a:spcBef>
                <a:spcPts val="100"/>
              </a:spcBef>
              <a:buFont typeface="Courier New" panose="02070309020205020404" pitchFamily="49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3722" indent="-304884" algn="l" defTabSz="121953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3490" indent="-304884" algn="l" defTabSz="121953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3257" indent="-304884" algn="l" defTabSz="121953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3025" indent="-304884" algn="l" defTabSz="121953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799" dirty="0">
                <a:hlinkClick r:id="rId4"/>
              </a:rPr>
              <a:t>https://www.w3.org/WoT</a:t>
            </a:r>
            <a:endParaRPr lang="en-US" sz="2799" dirty="0"/>
          </a:p>
        </p:txBody>
      </p:sp>
    </p:spTree>
    <p:extLst>
      <p:ext uri="{BB962C8B-B14F-4D97-AF65-F5344CB8AC3E}">
        <p14:creationId xmlns:p14="http://schemas.microsoft.com/office/powerpoint/2010/main" val="14299364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88F8F-6236-5647-9144-87EC1D518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C6A765-78FF-F64C-AFEA-FDAD7286FF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/>
              <a:t>What is WoT?</a:t>
            </a:r>
          </a:p>
          <a:p>
            <a:pPr lvl="1"/>
            <a:r>
              <a:rPr lang="en-US" noProof="0" dirty="0"/>
              <a:t>Applying and extending web standards for IoT</a:t>
            </a:r>
          </a:p>
          <a:p>
            <a:pPr lvl="1"/>
            <a:r>
              <a:rPr lang="en-US" noProof="0" dirty="0"/>
              <a:t>Descriptive interoperability: Thing Descriptions</a:t>
            </a:r>
          </a:p>
          <a:p>
            <a:pPr lvl="1"/>
            <a:r>
              <a:rPr lang="en-US" noProof="0" dirty="0"/>
              <a:t>Finding Thing Descriptions: Discovery</a:t>
            </a:r>
          </a:p>
          <a:p>
            <a:pPr lvl="1"/>
            <a:r>
              <a:rPr lang="en-US" dirty="0"/>
              <a:t>Use Cases and Requirements</a:t>
            </a:r>
            <a:endParaRPr lang="en-US" noProof="0" dirty="0"/>
          </a:p>
          <a:p>
            <a:r>
              <a:rPr lang="en-US" dirty="0"/>
              <a:t>Recent Activity</a:t>
            </a:r>
          </a:p>
          <a:p>
            <a:pPr lvl="1"/>
            <a:r>
              <a:rPr lang="en-US" noProof="0" dirty="0" err="1"/>
              <a:t>Testfe</a:t>
            </a:r>
            <a:r>
              <a:rPr lang="en-US" dirty="0" err="1"/>
              <a:t>st</a:t>
            </a:r>
            <a:r>
              <a:rPr lang="en-US" dirty="0"/>
              <a:t>/</a:t>
            </a:r>
            <a:r>
              <a:rPr lang="en-US" dirty="0" err="1"/>
              <a:t>Plugfest</a:t>
            </a:r>
            <a:endParaRPr lang="en-US" dirty="0"/>
          </a:p>
          <a:p>
            <a:pPr lvl="1"/>
            <a:r>
              <a:rPr lang="en-US" noProof="0" dirty="0"/>
              <a:t>New Commercial Applications</a:t>
            </a:r>
          </a:p>
          <a:p>
            <a:r>
              <a:rPr lang="en-US" noProof="0" dirty="0"/>
              <a:t>Discussion</a:t>
            </a:r>
          </a:p>
          <a:p>
            <a:pPr lvl="1"/>
            <a:r>
              <a:rPr lang="en-US" noProof="0" dirty="0"/>
              <a:t>Gaps and Future Work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F086B2-AD41-0E4F-90FB-138929E0D8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1A1CFD-2C50-3442-B230-18F6B24392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BDE2E-7167-1944-9FEE-E44668D91CB6}" type="slidenum">
              <a:rPr lang="en-US" smtClean="0"/>
              <a:t>2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4059A10-2005-5D4B-96B6-A41085C694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9AB1E-7FD9-0A40-B7C0-508CCACB3E9A}" type="datetime1">
              <a:rPr lang="en-CA" smtClean="0"/>
              <a:t>2022-03-04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4864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39946" y="193963"/>
            <a:ext cx="10771261" cy="996581"/>
          </a:xfrm>
        </p:spPr>
        <p:txBody>
          <a:bodyPr>
            <a:normAutofit/>
          </a:bodyPr>
          <a:lstStyle/>
          <a:p>
            <a:pPr marL="55563"/>
            <a:r>
              <a:rPr lang="en-US" noProof="0" dirty="0">
                <a:ea typeface="Intel Clear Pro" panose="020B0804020202060201" pitchFamily="34" charset="0"/>
                <a:cs typeface="Intel Clear Pro" panose="020B0804020202060201" pitchFamily="34" charset="0"/>
              </a:rPr>
              <a:t>W3C Web of Things (WoT)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64719-00ED-40AD-AF49-5F6D6B9333C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5" name="テキスト ボックス 39"/>
          <p:cNvSpPr txBox="1"/>
          <p:nvPr/>
        </p:nvSpPr>
        <p:spPr>
          <a:xfrm>
            <a:off x="539947" y="1053973"/>
            <a:ext cx="1111210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590" indent="-285590" defTabSz="913889">
              <a:buFont typeface="Arial" panose="020B0604020202020204" pitchFamily="34" charset="0"/>
              <a:buChar char="•"/>
            </a:pPr>
            <a:r>
              <a:rPr lang="en-US" altLang="ja-JP" sz="2800" dirty="0">
                <a:ea typeface="Intel Clear" panose="020B0604020203020204" pitchFamily="34" charset="0"/>
                <a:cs typeface="Intel Clear" panose="020B0604020203020204" pitchFamily="34" charset="0"/>
              </a:rPr>
              <a:t>W3C Working Group goal: Adapting web technologies to IoT</a:t>
            </a:r>
          </a:p>
          <a:p>
            <a:pPr marL="285590" indent="-285590" defTabSz="913889">
              <a:buFont typeface="Arial" panose="020B0604020202020204" pitchFamily="34" charset="0"/>
              <a:buChar char="•"/>
            </a:pPr>
            <a:r>
              <a:rPr lang="en-US" altLang="ja-JP" sz="2800" dirty="0">
                <a:ea typeface="Intel Clear" panose="020B0604020203020204" pitchFamily="34" charset="0"/>
                <a:cs typeface="Intel Clear" panose="020B0604020203020204" pitchFamily="34" charset="0"/>
              </a:rPr>
              <a:t>Already published: Thing Description (TD) metadata format</a:t>
            </a:r>
          </a:p>
          <a:p>
            <a:pPr marL="895018" lvl="1" indent="-285590" defTabSz="913889">
              <a:buFont typeface="Arial" panose="020B0604020202020204" pitchFamily="34" charset="0"/>
              <a:buChar char="•"/>
            </a:pPr>
            <a:r>
              <a:rPr lang="en-US" altLang="ja-JP" sz="2400" dirty="0">
                <a:solidFill>
                  <a:srgbClr val="4F81BD"/>
                </a:solidFill>
                <a:ea typeface="Intel Clear" panose="020B0604020203020204" pitchFamily="34" charset="0"/>
                <a:cs typeface="Intel Clear" panose="020B0604020203020204" pitchFamily="34" charset="0"/>
              </a:rPr>
              <a:t>TD describes the available interactions (network API) of a Thing</a:t>
            </a:r>
          </a:p>
          <a:p>
            <a:pPr marL="285590" indent="-285590" defTabSz="913889">
              <a:buFont typeface="Arial" panose="020B0604020202020204" pitchFamily="34" charset="0"/>
              <a:buChar char="•"/>
            </a:pPr>
            <a:r>
              <a:rPr lang="en-US" altLang="ja-JP" sz="2800" dirty="0">
                <a:ea typeface="Intel Clear" panose="020B0604020203020204" pitchFamily="34" charset="0"/>
                <a:cs typeface="Intel Clear" panose="020B0604020203020204" pitchFamily="34" charset="0"/>
              </a:rPr>
              <a:t>New deliverables in progress, including Discovery</a:t>
            </a:r>
          </a:p>
          <a:p>
            <a:pPr marL="895018" lvl="1" indent="-285590" defTabSz="913889">
              <a:buFont typeface="Arial" panose="020B0604020202020204" pitchFamily="34" charset="0"/>
              <a:buChar char="•"/>
            </a:pPr>
            <a:r>
              <a:rPr lang="en-US" altLang="ja-JP" sz="2400" dirty="0">
                <a:solidFill>
                  <a:srgbClr val="4F81BD"/>
                </a:solidFill>
                <a:ea typeface="Intel Clear" panose="020B0604020203020204" pitchFamily="34" charset="0"/>
                <a:cs typeface="Intel Clear" panose="020B0604020203020204" pitchFamily="34" charset="0"/>
              </a:rPr>
              <a:t>How does a potential user obtain the TD for a Thing?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9CDFD56-EC50-9640-A2A4-2F5FCBC2D9A3}"/>
              </a:ext>
            </a:extLst>
          </p:cNvPr>
          <p:cNvGrpSpPr/>
          <p:nvPr/>
        </p:nvGrpSpPr>
        <p:grpSpPr>
          <a:xfrm>
            <a:off x="518139" y="3257201"/>
            <a:ext cx="4993610" cy="2951687"/>
            <a:chOff x="2346406" y="1203598"/>
            <a:chExt cx="5748715" cy="3528392"/>
          </a:xfrm>
        </p:grpSpPr>
        <p:sp>
          <p:nvSpPr>
            <p:cNvPr id="7" name="Textfeld 3">
              <a:extLst>
                <a:ext uri="{FF2B5EF4-FFF2-40B4-BE49-F238E27FC236}">
                  <a16:creationId xmlns:a16="http://schemas.microsoft.com/office/drawing/2014/main" id="{BDCEA414-65BB-7342-8F2F-A728CD2B92A7}"/>
                </a:ext>
              </a:extLst>
            </p:cNvPr>
            <p:cNvSpPr txBox="1"/>
            <p:nvPr/>
          </p:nvSpPr>
          <p:spPr>
            <a:xfrm>
              <a:off x="6275862" y="1203598"/>
              <a:ext cx="0" cy="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endParaRPr lang="en-US" sz="12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8" name="Isosceles Triangle 104">
              <a:extLst>
                <a:ext uri="{FF2B5EF4-FFF2-40B4-BE49-F238E27FC236}">
                  <a16:creationId xmlns:a16="http://schemas.microsoft.com/office/drawing/2014/main" id="{1689EEB5-90C7-C648-8139-9160FEAFE4CA}"/>
                </a:ext>
              </a:extLst>
            </p:cNvPr>
            <p:cNvSpPr/>
            <p:nvPr/>
          </p:nvSpPr>
          <p:spPr bwMode="auto">
            <a:xfrm>
              <a:off x="2346406" y="2139254"/>
              <a:ext cx="5542420" cy="951571"/>
            </a:xfrm>
            <a:prstGeom prst="triangle">
              <a:avLst>
                <a:gd name="adj" fmla="val 8883"/>
              </a:avLst>
            </a:prstGeom>
            <a:solidFill>
              <a:schemeClr val="accent5">
                <a:lumMod val="75000"/>
                <a:alpha val="49020"/>
              </a:schemeClr>
            </a:solidFill>
            <a:ln>
              <a:noFill/>
            </a:ln>
            <a:effectLst/>
          </p:spPr>
          <p:txBody>
            <a:bodyPr wrap="square" lIns="107974" tIns="53987" rIns="107974" bIns="53987" numCol="1" spcCol="96026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en-US" sz="1799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9" name="Isosceles Triangle 103">
              <a:extLst>
                <a:ext uri="{FF2B5EF4-FFF2-40B4-BE49-F238E27FC236}">
                  <a16:creationId xmlns:a16="http://schemas.microsoft.com/office/drawing/2014/main" id="{4B7A0731-CCFF-B844-825C-3F95AAAE1312}"/>
                </a:ext>
              </a:extLst>
            </p:cNvPr>
            <p:cNvSpPr/>
            <p:nvPr/>
          </p:nvSpPr>
          <p:spPr bwMode="auto">
            <a:xfrm>
              <a:off x="2467617" y="2124247"/>
              <a:ext cx="5542420" cy="951571"/>
            </a:xfrm>
            <a:prstGeom prst="triangle">
              <a:avLst>
                <a:gd name="adj" fmla="val 47178"/>
              </a:avLst>
            </a:prstGeom>
            <a:solidFill>
              <a:schemeClr val="accent5">
                <a:lumMod val="75000"/>
                <a:alpha val="49020"/>
              </a:schemeClr>
            </a:solidFill>
            <a:ln>
              <a:noFill/>
            </a:ln>
            <a:effectLst/>
          </p:spPr>
          <p:txBody>
            <a:bodyPr wrap="square" lIns="107974" tIns="53987" rIns="107974" bIns="53987" numCol="1" spcCol="96026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en-US" sz="1799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6E70B4F1-DEC9-3B4B-91C4-1B7000BC92F5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157125" y="3831831"/>
              <a:ext cx="559810" cy="765245"/>
            </a:xfrm>
            <a:custGeom>
              <a:avLst/>
              <a:gdLst>
                <a:gd name="T0" fmla="*/ 545 w 545"/>
                <a:gd name="T1" fmla="*/ 141 h 586"/>
                <a:gd name="T2" fmla="*/ 538 w 545"/>
                <a:gd name="T3" fmla="*/ 155 h 586"/>
                <a:gd name="T4" fmla="*/ 480 w 545"/>
                <a:gd name="T5" fmla="*/ 67 h 586"/>
                <a:gd name="T6" fmla="*/ 420 w 545"/>
                <a:gd name="T7" fmla="*/ 88 h 586"/>
                <a:gd name="T8" fmla="*/ 407 w 545"/>
                <a:gd name="T9" fmla="*/ 61 h 586"/>
                <a:gd name="T10" fmla="*/ 490 w 545"/>
                <a:gd name="T11" fmla="*/ 37 h 586"/>
                <a:gd name="T12" fmla="*/ 545 w 545"/>
                <a:gd name="T13" fmla="*/ 141 h 586"/>
                <a:gd name="T14" fmla="*/ 376 w 545"/>
                <a:gd name="T15" fmla="*/ 137 h 586"/>
                <a:gd name="T16" fmla="*/ 405 w 545"/>
                <a:gd name="T17" fmla="*/ 126 h 586"/>
                <a:gd name="T18" fmla="*/ 431 w 545"/>
                <a:gd name="T19" fmla="*/ 189 h 586"/>
                <a:gd name="T20" fmla="*/ 530 w 545"/>
                <a:gd name="T21" fmla="*/ 173 h 586"/>
                <a:gd name="T22" fmla="*/ 523 w 545"/>
                <a:gd name="T23" fmla="*/ 188 h 586"/>
                <a:gd name="T24" fmla="*/ 408 w 545"/>
                <a:gd name="T25" fmla="*/ 212 h 586"/>
                <a:gd name="T26" fmla="*/ 375 w 545"/>
                <a:gd name="T27" fmla="*/ 137 h 586"/>
                <a:gd name="T28" fmla="*/ 376 w 545"/>
                <a:gd name="T29" fmla="*/ 137 h 586"/>
                <a:gd name="T30" fmla="*/ 284 w 545"/>
                <a:gd name="T31" fmla="*/ 586 h 586"/>
                <a:gd name="T32" fmla="*/ 68 w 545"/>
                <a:gd name="T33" fmla="*/ 586 h 586"/>
                <a:gd name="T34" fmla="*/ 68 w 545"/>
                <a:gd name="T35" fmla="*/ 401 h 586"/>
                <a:gd name="T36" fmla="*/ 284 w 545"/>
                <a:gd name="T37" fmla="*/ 401 h 586"/>
                <a:gd name="T38" fmla="*/ 284 w 545"/>
                <a:gd name="T39" fmla="*/ 586 h 586"/>
                <a:gd name="T40" fmla="*/ 39 w 545"/>
                <a:gd name="T41" fmla="*/ 78 h 586"/>
                <a:gd name="T42" fmla="*/ 0 w 545"/>
                <a:gd name="T43" fmla="*/ 39 h 586"/>
                <a:gd name="T44" fmla="*/ 39 w 545"/>
                <a:gd name="T45" fmla="*/ 0 h 586"/>
                <a:gd name="T46" fmla="*/ 78 w 545"/>
                <a:gd name="T47" fmla="*/ 39 h 586"/>
                <a:gd name="T48" fmla="*/ 39 w 545"/>
                <a:gd name="T49" fmla="*/ 78 h 586"/>
                <a:gd name="T50" fmla="*/ 376 w 545"/>
                <a:gd name="T51" fmla="*/ 127 h 586"/>
                <a:gd name="T52" fmla="*/ 342 w 545"/>
                <a:gd name="T53" fmla="*/ 93 h 586"/>
                <a:gd name="T54" fmla="*/ 376 w 545"/>
                <a:gd name="T55" fmla="*/ 58 h 586"/>
                <a:gd name="T56" fmla="*/ 411 w 545"/>
                <a:gd name="T57" fmla="*/ 93 h 586"/>
                <a:gd name="T58" fmla="*/ 376 w 545"/>
                <a:gd name="T59" fmla="*/ 127 h 586"/>
                <a:gd name="T60" fmla="*/ 310 w 545"/>
                <a:gd name="T61" fmla="*/ 366 h 586"/>
                <a:gd name="T62" fmla="*/ 284 w 545"/>
                <a:gd name="T63" fmla="*/ 391 h 586"/>
                <a:gd name="T64" fmla="*/ 68 w 545"/>
                <a:gd name="T65" fmla="*/ 391 h 586"/>
                <a:gd name="T66" fmla="*/ 203 w 545"/>
                <a:gd name="T67" fmla="*/ 254 h 586"/>
                <a:gd name="T68" fmla="*/ 264 w 545"/>
                <a:gd name="T69" fmla="*/ 225 h 586"/>
                <a:gd name="T70" fmla="*/ 342 w 545"/>
                <a:gd name="T71" fmla="*/ 303 h 586"/>
                <a:gd name="T72" fmla="*/ 310 w 545"/>
                <a:gd name="T73" fmla="*/ 366 h 586"/>
                <a:gd name="T74" fmla="*/ 264 w 545"/>
                <a:gd name="T75" fmla="*/ 215 h 586"/>
                <a:gd name="T76" fmla="*/ 208 w 545"/>
                <a:gd name="T77" fmla="*/ 235 h 586"/>
                <a:gd name="T78" fmla="*/ 158 w 545"/>
                <a:gd name="T79" fmla="*/ 286 h 586"/>
                <a:gd name="T80" fmla="*/ 23 w 545"/>
                <a:gd name="T81" fmla="*/ 85 h 586"/>
                <a:gd name="T82" fmla="*/ 39 w 545"/>
                <a:gd name="T83" fmla="*/ 88 h 586"/>
                <a:gd name="T84" fmla="*/ 88 w 545"/>
                <a:gd name="T85" fmla="*/ 39 h 586"/>
                <a:gd name="T86" fmla="*/ 87 w 545"/>
                <a:gd name="T87" fmla="*/ 30 h 586"/>
                <a:gd name="T88" fmla="*/ 288 w 545"/>
                <a:gd name="T89" fmla="*/ 218 h 586"/>
                <a:gd name="T90" fmla="*/ 264 w 545"/>
                <a:gd name="T91" fmla="*/ 215 h 586"/>
                <a:gd name="T92" fmla="*/ 332 w 545"/>
                <a:gd name="T93" fmla="*/ 93 h 586"/>
                <a:gd name="T94" fmla="*/ 344 w 545"/>
                <a:gd name="T95" fmla="*/ 123 h 586"/>
                <a:gd name="T96" fmla="*/ 174 w 545"/>
                <a:gd name="T97" fmla="*/ 98 h 586"/>
                <a:gd name="T98" fmla="*/ 75 w 545"/>
                <a:gd name="T99" fmla="*/ 5 h 586"/>
                <a:gd name="T100" fmla="*/ 355 w 545"/>
                <a:gd name="T101" fmla="*/ 54 h 586"/>
                <a:gd name="T102" fmla="*/ 332 w 545"/>
                <a:gd name="T103" fmla="*/ 93 h 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545" h="586">
                  <a:moveTo>
                    <a:pt x="545" y="141"/>
                  </a:moveTo>
                  <a:cubicBezTo>
                    <a:pt x="538" y="155"/>
                    <a:pt x="538" y="155"/>
                    <a:pt x="538" y="155"/>
                  </a:cubicBezTo>
                  <a:cubicBezTo>
                    <a:pt x="480" y="67"/>
                    <a:pt x="480" y="67"/>
                    <a:pt x="480" y="67"/>
                  </a:cubicBezTo>
                  <a:cubicBezTo>
                    <a:pt x="420" y="88"/>
                    <a:pt x="420" y="88"/>
                    <a:pt x="420" y="88"/>
                  </a:cubicBezTo>
                  <a:cubicBezTo>
                    <a:pt x="419" y="78"/>
                    <a:pt x="414" y="68"/>
                    <a:pt x="407" y="61"/>
                  </a:cubicBezTo>
                  <a:cubicBezTo>
                    <a:pt x="490" y="37"/>
                    <a:pt x="490" y="37"/>
                    <a:pt x="490" y="37"/>
                  </a:cubicBezTo>
                  <a:lnTo>
                    <a:pt x="545" y="141"/>
                  </a:lnTo>
                  <a:close/>
                  <a:moveTo>
                    <a:pt x="376" y="137"/>
                  </a:moveTo>
                  <a:cubicBezTo>
                    <a:pt x="387" y="137"/>
                    <a:pt x="397" y="133"/>
                    <a:pt x="405" y="126"/>
                  </a:cubicBezTo>
                  <a:cubicBezTo>
                    <a:pt x="431" y="189"/>
                    <a:pt x="431" y="189"/>
                    <a:pt x="431" y="189"/>
                  </a:cubicBezTo>
                  <a:cubicBezTo>
                    <a:pt x="530" y="173"/>
                    <a:pt x="530" y="173"/>
                    <a:pt x="530" y="173"/>
                  </a:cubicBezTo>
                  <a:cubicBezTo>
                    <a:pt x="523" y="188"/>
                    <a:pt x="523" y="188"/>
                    <a:pt x="523" y="188"/>
                  </a:cubicBezTo>
                  <a:cubicBezTo>
                    <a:pt x="408" y="212"/>
                    <a:pt x="408" y="212"/>
                    <a:pt x="408" y="212"/>
                  </a:cubicBezTo>
                  <a:cubicBezTo>
                    <a:pt x="375" y="137"/>
                    <a:pt x="375" y="137"/>
                    <a:pt x="375" y="137"/>
                  </a:cubicBezTo>
                  <a:cubicBezTo>
                    <a:pt x="375" y="137"/>
                    <a:pt x="376" y="137"/>
                    <a:pt x="376" y="137"/>
                  </a:cubicBezTo>
                  <a:close/>
                  <a:moveTo>
                    <a:pt x="284" y="586"/>
                  </a:moveTo>
                  <a:cubicBezTo>
                    <a:pt x="68" y="586"/>
                    <a:pt x="68" y="586"/>
                    <a:pt x="68" y="586"/>
                  </a:cubicBezTo>
                  <a:cubicBezTo>
                    <a:pt x="68" y="401"/>
                    <a:pt x="68" y="401"/>
                    <a:pt x="68" y="401"/>
                  </a:cubicBezTo>
                  <a:cubicBezTo>
                    <a:pt x="284" y="401"/>
                    <a:pt x="284" y="401"/>
                    <a:pt x="284" y="401"/>
                  </a:cubicBezTo>
                  <a:lnTo>
                    <a:pt x="284" y="586"/>
                  </a:lnTo>
                  <a:close/>
                  <a:moveTo>
                    <a:pt x="39" y="78"/>
                  </a:moveTo>
                  <a:cubicBezTo>
                    <a:pt x="18" y="78"/>
                    <a:pt x="0" y="60"/>
                    <a:pt x="0" y="39"/>
                  </a:cubicBezTo>
                  <a:cubicBezTo>
                    <a:pt x="0" y="17"/>
                    <a:pt x="18" y="0"/>
                    <a:pt x="39" y="0"/>
                  </a:cubicBezTo>
                  <a:cubicBezTo>
                    <a:pt x="61" y="0"/>
                    <a:pt x="78" y="17"/>
                    <a:pt x="78" y="39"/>
                  </a:cubicBezTo>
                  <a:cubicBezTo>
                    <a:pt x="78" y="60"/>
                    <a:pt x="61" y="78"/>
                    <a:pt x="39" y="78"/>
                  </a:cubicBezTo>
                  <a:close/>
                  <a:moveTo>
                    <a:pt x="376" y="127"/>
                  </a:moveTo>
                  <a:cubicBezTo>
                    <a:pt x="358" y="127"/>
                    <a:pt x="342" y="111"/>
                    <a:pt x="342" y="93"/>
                  </a:cubicBezTo>
                  <a:cubicBezTo>
                    <a:pt x="342" y="74"/>
                    <a:pt x="358" y="58"/>
                    <a:pt x="376" y="58"/>
                  </a:cubicBezTo>
                  <a:cubicBezTo>
                    <a:pt x="395" y="58"/>
                    <a:pt x="411" y="74"/>
                    <a:pt x="411" y="93"/>
                  </a:cubicBezTo>
                  <a:cubicBezTo>
                    <a:pt x="411" y="111"/>
                    <a:pt x="395" y="127"/>
                    <a:pt x="376" y="127"/>
                  </a:cubicBezTo>
                  <a:close/>
                  <a:moveTo>
                    <a:pt x="310" y="366"/>
                  </a:moveTo>
                  <a:cubicBezTo>
                    <a:pt x="284" y="391"/>
                    <a:pt x="284" y="391"/>
                    <a:pt x="284" y="391"/>
                  </a:cubicBezTo>
                  <a:cubicBezTo>
                    <a:pt x="68" y="391"/>
                    <a:pt x="68" y="391"/>
                    <a:pt x="68" y="391"/>
                  </a:cubicBezTo>
                  <a:cubicBezTo>
                    <a:pt x="203" y="254"/>
                    <a:pt x="203" y="254"/>
                    <a:pt x="203" y="254"/>
                  </a:cubicBezTo>
                  <a:cubicBezTo>
                    <a:pt x="217" y="236"/>
                    <a:pt x="239" y="225"/>
                    <a:pt x="264" y="225"/>
                  </a:cubicBezTo>
                  <a:cubicBezTo>
                    <a:pt x="307" y="225"/>
                    <a:pt x="342" y="260"/>
                    <a:pt x="342" y="303"/>
                  </a:cubicBezTo>
                  <a:cubicBezTo>
                    <a:pt x="342" y="329"/>
                    <a:pt x="330" y="351"/>
                    <a:pt x="310" y="366"/>
                  </a:cubicBezTo>
                  <a:close/>
                  <a:moveTo>
                    <a:pt x="264" y="215"/>
                  </a:moveTo>
                  <a:cubicBezTo>
                    <a:pt x="243" y="215"/>
                    <a:pt x="223" y="222"/>
                    <a:pt x="208" y="235"/>
                  </a:cubicBezTo>
                  <a:cubicBezTo>
                    <a:pt x="203" y="239"/>
                    <a:pt x="158" y="286"/>
                    <a:pt x="158" y="2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28" y="87"/>
                    <a:pt x="34" y="88"/>
                    <a:pt x="39" y="88"/>
                  </a:cubicBezTo>
                  <a:cubicBezTo>
                    <a:pt x="66" y="88"/>
                    <a:pt x="88" y="66"/>
                    <a:pt x="88" y="39"/>
                  </a:cubicBezTo>
                  <a:cubicBezTo>
                    <a:pt x="88" y="36"/>
                    <a:pt x="88" y="33"/>
                    <a:pt x="87" y="30"/>
                  </a:cubicBezTo>
                  <a:cubicBezTo>
                    <a:pt x="288" y="218"/>
                    <a:pt x="288" y="218"/>
                    <a:pt x="288" y="218"/>
                  </a:cubicBezTo>
                  <a:cubicBezTo>
                    <a:pt x="280" y="216"/>
                    <a:pt x="272" y="215"/>
                    <a:pt x="264" y="215"/>
                  </a:cubicBezTo>
                  <a:close/>
                  <a:moveTo>
                    <a:pt x="332" y="93"/>
                  </a:moveTo>
                  <a:cubicBezTo>
                    <a:pt x="332" y="104"/>
                    <a:pt x="337" y="115"/>
                    <a:pt x="344" y="123"/>
                  </a:cubicBezTo>
                  <a:cubicBezTo>
                    <a:pt x="174" y="98"/>
                    <a:pt x="174" y="98"/>
                    <a:pt x="174" y="98"/>
                  </a:cubicBezTo>
                  <a:cubicBezTo>
                    <a:pt x="75" y="5"/>
                    <a:pt x="75" y="5"/>
                    <a:pt x="75" y="5"/>
                  </a:cubicBezTo>
                  <a:cubicBezTo>
                    <a:pt x="355" y="54"/>
                    <a:pt x="355" y="54"/>
                    <a:pt x="355" y="54"/>
                  </a:cubicBezTo>
                  <a:cubicBezTo>
                    <a:pt x="342" y="61"/>
                    <a:pt x="332" y="76"/>
                    <a:pt x="332" y="93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vert="horz" wrap="square" lIns="91418" tIns="45709" rIns="91418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pic>
          <p:nvPicPr>
            <p:cNvPr id="11" name="Graphic 16" descr="Browser window">
              <a:extLst>
                <a:ext uri="{FF2B5EF4-FFF2-40B4-BE49-F238E27FC236}">
                  <a16:creationId xmlns:a16="http://schemas.microsoft.com/office/drawing/2014/main" id="{FCC6763A-A9C1-0D49-9C17-284E7054F8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645840" y="1376176"/>
              <a:ext cx="705532" cy="794023"/>
            </a:xfrm>
            <a:prstGeom prst="rect">
              <a:avLst/>
            </a:prstGeom>
          </p:spPr>
        </p:pic>
        <p:pic>
          <p:nvPicPr>
            <p:cNvPr id="12" name="Graphic 20" descr="Browser window">
              <a:extLst>
                <a:ext uri="{FF2B5EF4-FFF2-40B4-BE49-F238E27FC236}">
                  <a16:creationId xmlns:a16="http://schemas.microsoft.com/office/drawing/2014/main" id="{1DDAD91C-FF8D-B847-A247-B67CE6C0A71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836896" y="1376176"/>
              <a:ext cx="705532" cy="794023"/>
            </a:xfrm>
            <a:prstGeom prst="rect">
              <a:avLst/>
            </a:prstGeom>
          </p:spPr>
        </p:pic>
        <p:pic>
          <p:nvPicPr>
            <p:cNvPr id="13" name="Graphic 21" descr="Browser window">
              <a:extLst>
                <a:ext uri="{FF2B5EF4-FFF2-40B4-BE49-F238E27FC236}">
                  <a16:creationId xmlns:a16="http://schemas.microsoft.com/office/drawing/2014/main" id="{BF48234C-67C6-DE4B-8568-6452F52CC33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236014" y="1343332"/>
              <a:ext cx="705532" cy="794023"/>
            </a:xfrm>
            <a:prstGeom prst="rect">
              <a:avLst/>
            </a:prstGeom>
          </p:spPr>
        </p:pic>
        <p:sp>
          <p:nvSpPr>
            <p:cNvPr id="14" name="Isosceles Triangle 140">
              <a:extLst>
                <a:ext uri="{FF2B5EF4-FFF2-40B4-BE49-F238E27FC236}">
                  <a16:creationId xmlns:a16="http://schemas.microsoft.com/office/drawing/2014/main" id="{A4EF4E1A-B649-DF48-8E75-54260D837A0F}"/>
                </a:ext>
              </a:extLst>
            </p:cNvPr>
            <p:cNvSpPr/>
            <p:nvPr/>
          </p:nvSpPr>
          <p:spPr bwMode="auto">
            <a:xfrm flipH="1">
              <a:off x="2469612" y="2115362"/>
              <a:ext cx="5542420" cy="951571"/>
            </a:xfrm>
            <a:prstGeom prst="triangle">
              <a:avLst>
                <a:gd name="adj" fmla="val 8883"/>
              </a:avLst>
            </a:prstGeom>
            <a:solidFill>
              <a:schemeClr val="accent5">
                <a:lumMod val="75000"/>
                <a:alpha val="49020"/>
              </a:schemeClr>
            </a:solidFill>
            <a:ln>
              <a:noFill/>
            </a:ln>
            <a:effectLst/>
          </p:spPr>
          <p:txBody>
            <a:bodyPr wrap="square" lIns="107974" tIns="53987" rIns="107974" bIns="53987" numCol="1" spcCol="96026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en-US" sz="1799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15" name="Textfeld 11">
              <a:extLst>
                <a:ext uri="{FF2B5EF4-FFF2-40B4-BE49-F238E27FC236}">
                  <a16:creationId xmlns:a16="http://schemas.microsoft.com/office/drawing/2014/main" id="{C0B63DF8-8DE0-904F-8F2C-910EFF81B85D}"/>
                </a:ext>
              </a:extLst>
            </p:cNvPr>
            <p:cNvSpPr txBox="1"/>
            <p:nvPr/>
          </p:nvSpPr>
          <p:spPr>
            <a:xfrm>
              <a:off x="2833942" y="1676669"/>
              <a:ext cx="497469" cy="4593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b="1" dirty="0">
                  <a:solidFill>
                    <a:schemeClr val="accent5">
                      <a:lumMod val="75000"/>
                    </a:schemeClr>
                  </a:solidFill>
                  <a:ea typeface="+mj-ea"/>
                  <a:cs typeface="Arial" pitchFamily="34" charset="0"/>
                </a:rPr>
                <a:t>App</a:t>
              </a:r>
            </a:p>
          </p:txBody>
        </p:sp>
        <p:sp>
          <p:nvSpPr>
            <p:cNvPr id="16" name="Textfeld 12">
              <a:extLst>
                <a:ext uri="{FF2B5EF4-FFF2-40B4-BE49-F238E27FC236}">
                  <a16:creationId xmlns:a16="http://schemas.microsoft.com/office/drawing/2014/main" id="{677B9DE9-24F5-2640-BB57-E9BCB7F7FB99}"/>
                </a:ext>
              </a:extLst>
            </p:cNvPr>
            <p:cNvSpPr txBox="1"/>
            <p:nvPr/>
          </p:nvSpPr>
          <p:spPr>
            <a:xfrm>
              <a:off x="5028067" y="1676669"/>
              <a:ext cx="552044" cy="4630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b="1" dirty="0">
                  <a:solidFill>
                    <a:schemeClr val="accent5">
                      <a:lumMod val="50000"/>
                    </a:schemeClr>
                  </a:solidFill>
                  <a:ea typeface="+mj-ea"/>
                  <a:cs typeface="Arial" pitchFamily="34" charset="0"/>
                </a:rPr>
                <a:t>App</a:t>
              </a:r>
            </a:p>
          </p:txBody>
        </p:sp>
        <p:sp>
          <p:nvSpPr>
            <p:cNvPr id="17" name="Textfeld 13">
              <a:extLst>
                <a:ext uri="{FF2B5EF4-FFF2-40B4-BE49-F238E27FC236}">
                  <a16:creationId xmlns:a16="http://schemas.microsoft.com/office/drawing/2014/main" id="{0E3C8D9A-8352-0E45-A049-9A29C84DDA22}"/>
                </a:ext>
              </a:extLst>
            </p:cNvPr>
            <p:cNvSpPr txBox="1"/>
            <p:nvPr/>
          </p:nvSpPr>
          <p:spPr>
            <a:xfrm>
              <a:off x="7422191" y="1666789"/>
              <a:ext cx="498350" cy="452278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b="1" dirty="0">
                  <a:solidFill>
                    <a:schemeClr val="accent5">
                      <a:lumMod val="50000"/>
                    </a:schemeClr>
                  </a:solidFill>
                  <a:ea typeface="+mj-ea"/>
                  <a:cs typeface="Arial" pitchFamily="34" charset="0"/>
                </a:rPr>
                <a:t>App</a:t>
              </a:r>
            </a:p>
            <a:p>
              <a:pPr>
                <a:lnSpc>
                  <a:spcPct val="110000"/>
                </a:lnSpc>
                <a:spcBef>
                  <a:spcPts val="0"/>
                </a:spcBef>
              </a:pPr>
              <a:endParaRPr lang="en-US" sz="1200" b="1" dirty="0">
                <a:solidFill>
                  <a:srgbClr val="879628"/>
                </a:solidFill>
                <a:ea typeface="+mj-ea"/>
                <a:cs typeface="Arial" pitchFamily="34" charset="0"/>
              </a:endParaRPr>
            </a:p>
          </p:txBody>
        </p:sp>
        <p:sp>
          <p:nvSpPr>
            <p:cNvPr id="18" name="Textfeld 14">
              <a:extLst>
                <a:ext uri="{FF2B5EF4-FFF2-40B4-BE49-F238E27FC236}">
                  <a16:creationId xmlns:a16="http://schemas.microsoft.com/office/drawing/2014/main" id="{4EBA7673-3724-3E49-9455-3CE2A610259E}"/>
                </a:ext>
              </a:extLst>
            </p:cNvPr>
            <p:cNvSpPr txBox="1"/>
            <p:nvPr/>
          </p:nvSpPr>
          <p:spPr>
            <a:xfrm>
              <a:off x="6496767" y="1349052"/>
              <a:ext cx="0" cy="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endParaRPr lang="en-US" sz="12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pic>
          <p:nvPicPr>
            <p:cNvPr id="19" name="Grafik 15" descr="Thermometer mit einfarbiger Füllung">
              <a:extLst>
                <a:ext uri="{FF2B5EF4-FFF2-40B4-BE49-F238E27FC236}">
                  <a16:creationId xmlns:a16="http://schemas.microsoft.com/office/drawing/2014/main" id="{6C51629F-BEE4-3A42-97CB-F0D7D76C15C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467617" y="3745582"/>
              <a:ext cx="914400" cy="914400"/>
            </a:xfrm>
            <a:prstGeom prst="rect">
              <a:avLst/>
            </a:prstGeom>
          </p:spPr>
        </p:pic>
        <p:pic>
          <p:nvPicPr>
            <p:cNvPr id="20" name="Grafik 16" descr="Drahtlosrouter mit einfarbiger Füllung">
              <a:extLst>
                <a:ext uri="{FF2B5EF4-FFF2-40B4-BE49-F238E27FC236}">
                  <a16:creationId xmlns:a16="http://schemas.microsoft.com/office/drawing/2014/main" id="{CB03755B-235C-2F46-863F-D48179E276F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492043" y="3817590"/>
              <a:ext cx="914400" cy="914400"/>
            </a:xfrm>
            <a:prstGeom prst="rect">
              <a:avLst/>
            </a:prstGeom>
          </p:spPr>
        </p:pic>
        <p:sp>
          <p:nvSpPr>
            <p:cNvPr id="21" name="Textfeld 17">
              <a:extLst>
                <a:ext uri="{FF2B5EF4-FFF2-40B4-BE49-F238E27FC236}">
                  <a16:creationId xmlns:a16="http://schemas.microsoft.com/office/drawing/2014/main" id="{4DCFF913-6A00-884E-92C9-E7E3A22CFA19}"/>
                </a:ext>
              </a:extLst>
            </p:cNvPr>
            <p:cNvSpPr txBox="1"/>
            <p:nvPr/>
          </p:nvSpPr>
          <p:spPr>
            <a:xfrm>
              <a:off x="2469761" y="3258576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HTTP</a:t>
              </a:r>
            </a:p>
          </p:txBody>
        </p:sp>
        <p:sp>
          <p:nvSpPr>
            <p:cNvPr id="22" name="Textfeld 18">
              <a:extLst>
                <a:ext uri="{FF2B5EF4-FFF2-40B4-BE49-F238E27FC236}">
                  <a16:creationId xmlns:a16="http://schemas.microsoft.com/office/drawing/2014/main" id="{FDAE87B4-4A69-8B48-8565-7F8C3D50E5FC}"/>
                </a:ext>
              </a:extLst>
            </p:cNvPr>
            <p:cNvSpPr txBox="1"/>
            <p:nvPr/>
          </p:nvSpPr>
          <p:spPr>
            <a:xfrm>
              <a:off x="3024096" y="3108078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MQTT</a:t>
              </a:r>
            </a:p>
          </p:txBody>
        </p:sp>
        <p:sp>
          <p:nvSpPr>
            <p:cNvPr id="23" name="Textfeld 19">
              <a:extLst>
                <a:ext uri="{FF2B5EF4-FFF2-40B4-BE49-F238E27FC236}">
                  <a16:creationId xmlns:a16="http://schemas.microsoft.com/office/drawing/2014/main" id="{DA69FE69-22BB-B54A-B9C1-F89B82564EFE}"/>
                </a:ext>
              </a:extLst>
            </p:cNvPr>
            <p:cNvSpPr txBox="1"/>
            <p:nvPr/>
          </p:nvSpPr>
          <p:spPr>
            <a:xfrm>
              <a:off x="3488592" y="3398139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Modbus</a:t>
              </a:r>
            </a:p>
          </p:txBody>
        </p:sp>
        <p:sp>
          <p:nvSpPr>
            <p:cNvPr id="24" name="Textfeld 20">
              <a:extLst>
                <a:ext uri="{FF2B5EF4-FFF2-40B4-BE49-F238E27FC236}">
                  <a16:creationId xmlns:a16="http://schemas.microsoft.com/office/drawing/2014/main" id="{4FDBCDB0-1BFE-FD4E-BA85-4972333D44EE}"/>
                </a:ext>
              </a:extLst>
            </p:cNvPr>
            <p:cNvSpPr txBox="1"/>
            <p:nvPr/>
          </p:nvSpPr>
          <p:spPr>
            <a:xfrm>
              <a:off x="5227598" y="3176819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WS</a:t>
              </a:r>
            </a:p>
          </p:txBody>
        </p:sp>
        <p:sp>
          <p:nvSpPr>
            <p:cNvPr id="25" name="Textfeld 21">
              <a:extLst>
                <a:ext uri="{FF2B5EF4-FFF2-40B4-BE49-F238E27FC236}">
                  <a16:creationId xmlns:a16="http://schemas.microsoft.com/office/drawing/2014/main" id="{0FEEAD6E-C39D-A244-BE5E-E197CAD6425A}"/>
                </a:ext>
              </a:extLst>
            </p:cNvPr>
            <p:cNvSpPr txBox="1"/>
            <p:nvPr/>
          </p:nvSpPr>
          <p:spPr>
            <a:xfrm>
              <a:off x="7385802" y="3456633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AMQP</a:t>
              </a:r>
            </a:p>
          </p:txBody>
        </p:sp>
        <p:sp>
          <p:nvSpPr>
            <p:cNvPr id="26" name="Textfeld 22">
              <a:extLst>
                <a:ext uri="{FF2B5EF4-FFF2-40B4-BE49-F238E27FC236}">
                  <a16:creationId xmlns:a16="http://schemas.microsoft.com/office/drawing/2014/main" id="{11FEDA96-CFC9-CA40-B010-406909D2BDD3}"/>
                </a:ext>
              </a:extLst>
            </p:cNvPr>
            <p:cNvSpPr txBox="1"/>
            <p:nvPr/>
          </p:nvSpPr>
          <p:spPr>
            <a:xfrm>
              <a:off x="5994878" y="3425945"/>
              <a:ext cx="573749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OPC-UA</a:t>
              </a:r>
            </a:p>
          </p:txBody>
        </p:sp>
        <p:sp>
          <p:nvSpPr>
            <p:cNvPr id="27" name="Textfeld 23">
              <a:extLst>
                <a:ext uri="{FF2B5EF4-FFF2-40B4-BE49-F238E27FC236}">
                  <a16:creationId xmlns:a16="http://schemas.microsoft.com/office/drawing/2014/main" id="{F532D2ED-5CE6-9947-93CC-26E58086FAF6}"/>
                </a:ext>
              </a:extLst>
            </p:cNvPr>
            <p:cNvSpPr txBox="1"/>
            <p:nvPr/>
          </p:nvSpPr>
          <p:spPr>
            <a:xfrm>
              <a:off x="4286063" y="3104607"/>
              <a:ext cx="573749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KNX</a:t>
              </a:r>
            </a:p>
          </p:txBody>
        </p:sp>
        <p:sp>
          <p:nvSpPr>
            <p:cNvPr id="28" name="Textfeld 24">
              <a:extLst>
                <a:ext uri="{FF2B5EF4-FFF2-40B4-BE49-F238E27FC236}">
                  <a16:creationId xmlns:a16="http://schemas.microsoft.com/office/drawing/2014/main" id="{EEA223CD-1ABC-AE41-94D6-95AB104AA831}"/>
                </a:ext>
              </a:extLst>
            </p:cNvPr>
            <p:cNvSpPr txBox="1"/>
            <p:nvPr/>
          </p:nvSpPr>
          <p:spPr>
            <a:xfrm>
              <a:off x="5027744" y="3453338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BACnet</a:t>
              </a:r>
            </a:p>
          </p:txBody>
        </p:sp>
        <p:sp>
          <p:nvSpPr>
            <p:cNvPr id="29" name="Textfeld 25">
              <a:extLst>
                <a:ext uri="{FF2B5EF4-FFF2-40B4-BE49-F238E27FC236}">
                  <a16:creationId xmlns:a16="http://schemas.microsoft.com/office/drawing/2014/main" id="{8056C538-3A13-6D43-9862-867DACC459E6}"/>
                </a:ext>
              </a:extLst>
            </p:cNvPr>
            <p:cNvSpPr txBox="1"/>
            <p:nvPr/>
          </p:nvSpPr>
          <p:spPr>
            <a:xfrm>
              <a:off x="6147095" y="3146116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ECHONET</a:t>
              </a:r>
              <a:endParaRPr lang="en-US" sz="1200" dirty="0">
                <a:solidFill>
                  <a:schemeClr val="accent5">
                    <a:lumMod val="75000"/>
                  </a:schemeClr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30" name="Textfeld 26">
              <a:extLst>
                <a:ext uri="{FF2B5EF4-FFF2-40B4-BE49-F238E27FC236}">
                  <a16:creationId xmlns:a16="http://schemas.microsoft.com/office/drawing/2014/main" id="{6979192D-40C5-7B4B-BC06-2A3AC550B371}"/>
                </a:ext>
              </a:extLst>
            </p:cNvPr>
            <p:cNvSpPr txBox="1"/>
            <p:nvPr/>
          </p:nvSpPr>
          <p:spPr>
            <a:xfrm>
              <a:off x="2918165" y="3340273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JSON</a:t>
              </a:r>
            </a:p>
          </p:txBody>
        </p:sp>
        <p:sp>
          <p:nvSpPr>
            <p:cNvPr id="31" name="Textfeld 27">
              <a:extLst>
                <a:ext uri="{FF2B5EF4-FFF2-40B4-BE49-F238E27FC236}">
                  <a16:creationId xmlns:a16="http://schemas.microsoft.com/office/drawing/2014/main" id="{B34FE049-55F2-E54C-9B3D-BA2E7CDFABFE}"/>
                </a:ext>
              </a:extLst>
            </p:cNvPr>
            <p:cNvSpPr txBox="1"/>
            <p:nvPr/>
          </p:nvSpPr>
          <p:spPr>
            <a:xfrm>
              <a:off x="5653001" y="3260928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XML</a:t>
              </a:r>
            </a:p>
          </p:txBody>
        </p:sp>
        <p:sp>
          <p:nvSpPr>
            <p:cNvPr id="32" name="Textfeld 28">
              <a:extLst>
                <a:ext uri="{FF2B5EF4-FFF2-40B4-BE49-F238E27FC236}">
                  <a16:creationId xmlns:a16="http://schemas.microsoft.com/office/drawing/2014/main" id="{3E1F0715-2773-3D44-B730-33E0587F5DE1}"/>
                </a:ext>
              </a:extLst>
            </p:cNvPr>
            <p:cNvSpPr txBox="1"/>
            <p:nvPr/>
          </p:nvSpPr>
          <p:spPr>
            <a:xfrm>
              <a:off x="7682531" y="3170008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EXI</a:t>
              </a:r>
            </a:p>
          </p:txBody>
        </p:sp>
        <p:sp>
          <p:nvSpPr>
            <p:cNvPr id="33" name="Textfeld 29">
              <a:extLst>
                <a:ext uri="{FF2B5EF4-FFF2-40B4-BE49-F238E27FC236}">
                  <a16:creationId xmlns:a16="http://schemas.microsoft.com/office/drawing/2014/main" id="{3930843C-78C5-2C41-8357-BCB3C0F304B9}"/>
                </a:ext>
              </a:extLst>
            </p:cNvPr>
            <p:cNvSpPr txBox="1"/>
            <p:nvPr/>
          </p:nvSpPr>
          <p:spPr>
            <a:xfrm>
              <a:off x="4518726" y="3307173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CBOR</a:t>
              </a:r>
            </a:p>
          </p:txBody>
        </p:sp>
        <p:sp>
          <p:nvSpPr>
            <p:cNvPr id="34" name="Textfeld 30">
              <a:extLst>
                <a:ext uri="{FF2B5EF4-FFF2-40B4-BE49-F238E27FC236}">
                  <a16:creationId xmlns:a16="http://schemas.microsoft.com/office/drawing/2014/main" id="{957FBC25-77EB-D94A-B3D3-F75562F526AF}"/>
                </a:ext>
              </a:extLst>
            </p:cNvPr>
            <p:cNvSpPr txBox="1"/>
            <p:nvPr/>
          </p:nvSpPr>
          <p:spPr>
            <a:xfrm>
              <a:off x="3579059" y="3199161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OAUTH2</a:t>
              </a:r>
            </a:p>
          </p:txBody>
        </p:sp>
        <p:sp>
          <p:nvSpPr>
            <p:cNvPr id="35" name="Textfeld 31">
              <a:extLst>
                <a:ext uri="{FF2B5EF4-FFF2-40B4-BE49-F238E27FC236}">
                  <a16:creationId xmlns:a16="http://schemas.microsoft.com/office/drawing/2014/main" id="{BDA9C6BB-E0BE-6448-BAEA-AE1913499A45}"/>
                </a:ext>
              </a:extLst>
            </p:cNvPr>
            <p:cNvSpPr txBox="1"/>
            <p:nvPr/>
          </p:nvSpPr>
          <p:spPr>
            <a:xfrm>
              <a:off x="6723771" y="3366766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API Key</a:t>
              </a:r>
            </a:p>
          </p:txBody>
        </p:sp>
        <p:sp>
          <p:nvSpPr>
            <p:cNvPr id="36" name="Textfeld 32">
              <a:extLst>
                <a:ext uri="{FF2B5EF4-FFF2-40B4-BE49-F238E27FC236}">
                  <a16:creationId xmlns:a16="http://schemas.microsoft.com/office/drawing/2014/main" id="{2F5B7F1E-67E3-1043-AA23-882CE46D5112}"/>
                </a:ext>
              </a:extLst>
            </p:cNvPr>
            <p:cNvSpPr txBox="1"/>
            <p:nvPr/>
          </p:nvSpPr>
          <p:spPr>
            <a:xfrm>
              <a:off x="7102174" y="3172622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Bearer</a:t>
              </a:r>
            </a:p>
          </p:txBody>
        </p:sp>
        <p:sp>
          <p:nvSpPr>
            <p:cNvPr id="37" name="Textfeld 33">
              <a:extLst>
                <a:ext uri="{FF2B5EF4-FFF2-40B4-BE49-F238E27FC236}">
                  <a16:creationId xmlns:a16="http://schemas.microsoft.com/office/drawing/2014/main" id="{903E8405-11C2-7042-AEF8-A79660303DA7}"/>
                </a:ext>
              </a:extLst>
            </p:cNvPr>
            <p:cNvSpPr txBox="1"/>
            <p:nvPr/>
          </p:nvSpPr>
          <p:spPr>
            <a:xfrm>
              <a:off x="4863091" y="3112578"/>
              <a:ext cx="573749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TLV</a:t>
              </a:r>
            </a:p>
          </p:txBody>
        </p:sp>
        <p:sp>
          <p:nvSpPr>
            <p:cNvPr id="38" name="Freeform 6">
              <a:extLst>
                <a:ext uri="{FF2B5EF4-FFF2-40B4-BE49-F238E27FC236}">
                  <a16:creationId xmlns:a16="http://schemas.microsoft.com/office/drawing/2014/main" id="{B45E865B-370E-5F42-AD74-51956B424AD5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7181550" y="4038465"/>
              <a:ext cx="750201" cy="558611"/>
            </a:xfrm>
            <a:custGeom>
              <a:avLst/>
              <a:gdLst>
                <a:gd name="T0" fmla="*/ 2552 w 4063"/>
                <a:gd name="T1" fmla="*/ 0 h 3024"/>
                <a:gd name="T2" fmla="*/ 1796 w 4063"/>
                <a:gd name="T3" fmla="*/ 0 h 3024"/>
                <a:gd name="T4" fmla="*/ 1796 w 4063"/>
                <a:gd name="T5" fmla="*/ 473 h 3024"/>
                <a:gd name="T6" fmla="*/ 567 w 4063"/>
                <a:gd name="T7" fmla="*/ 473 h 3024"/>
                <a:gd name="T8" fmla="*/ 567 w 4063"/>
                <a:gd name="T9" fmla="*/ 1229 h 3024"/>
                <a:gd name="T10" fmla="*/ 0 w 4063"/>
                <a:gd name="T11" fmla="*/ 1229 h 3024"/>
                <a:gd name="T12" fmla="*/ 0 w 4063"/>
                <a:gd name="T13" fmla="*/ 1796 h 3024"/>
                <a:gd name="T14" fmla="*/ 567 w 4063"/>
                <a:gd name="T15" fmla="*/ 1796 h 3024"/>
                <a:gd name="T16" fmla="*/ 567 w 4063"/>
                <a:gd name="T17" fmla="*/ 2551 h 3024"/>
                <a:gd name="T18" fmla="*/ 1607 w 4063"/>
                <a:gd name="T19" fmla="*/ 2551 h 3024"/>
                <a:gd name="T20" fmla="*/ 1607 w 4063"/>
                <a:gd name="T21" fmla="*/ 2740 h 3024"/>
                <a:gd name="T22" fmla="*/ 1229 w 4063"/>
                <a:gd name="T23" fmla="*/ 2740 h 3024"/>
                <a:gd name="T24" fmla="*/ 1229 w 4063"/>
                <a:gd name="T25" fmla="*/ 3024 h 3024"/>
                <a:gd name="T26" fmla="*/ 3118 w 4063"/>
                <a:gd name="T27" fmla="*/ 3024 h 3024"/>
                <a:gd name="T28" fmla="*/ 3118 w 4063"/>
                <a:gd name="T29" fmla="*/ 2740 h 3024"/>
                <a:gd name="T30" fmla="*/ 2741 w 4063"/>
                <a:gd name="T31" fmla="*/ 2740 h 3024"/>
                <a:gd name="T32" fmla="*/ 2741 w 4063"/>
                <a:gd name="T33" fmla="*/ 2551 h 3024"/>
                <a:gd name="T34" fmla="*/ 3213 w 4063"/>
                <a:gd name="T35" fmla="*/ 2551 h 3024"/>
                <a:gd name="T36" fmla="*/ 3213 w 4063"/>
                <a:gd name="T37" fmla="*/ 473 h 3024"/>
                <a:gd name="T38" fmla="*/ 2552 w 4063"/>
                <a:gd name="T39" fmla="*/ 473 h 3024"/>
                <a:gd name="T40" fmla="*/ 2552 w 4063"/>
                <a:gd name="T41" fmla="*/ 0 h 3024"/>
                <a:gd name="T42" fmla="*/ 2742 w 4063"/>
                <a:gd name="T43" fmla="*/ 2079 h 3024"/>
                <a:gd name="T44" fmla="*/ 851 w 4063"/>
                <a:gd name="T45" fmla="*/ 2079 h 3024"/>
                <a:gd name="T46" fmla="*/ 851 w 4063"/>
                <a:gd name="T47" fmla="*/ 1796 h 3024"/>
                <a:gd name="T48" fmla="*/ 2742 w 4063"/>
                <a:gd name="T49" fmla="*/ 1796 h 3024"/>
                <a:gd name="T50" fmla="*/ 2742 w 4063"/>
                <a:gd name="T51" fmla="*/ 2079 h 3024"/>
                <a:gd name="T52" fmla="*/ 2742 w 4063"/>
                <a:gd name="T53" fmla="*/ 1607 h 3024"/>
                <a:gd name="T54" fmla="*/ 851 w 4063"/>
                <a:gd name="T55" fmla="*/ 1607 h 3024"/>
                <a:gd name="T56" fmla="*/ 851 w 4063"/>
                <a:gd name="T57" fmla="*/ 1323 h 3024"/>
                <a:gd name="T58" fmla="*/ 2742 w 4063"/>
                <a:gd name="T59" fmla="*/ 1323 h 3024"/>
                <a:gd name="T60" fmla="*/ 2742 w 4063"/>
                <a:gd name="T61" fmla="*/ 1607 h 3024"/>
                <a:gd name="T62" fmla="*/ 2742 w 4063"/>
                <a:gd name="T63" fmla="*/ 851 h 3024"/>
                <a:gd name="T64" fmla="*/ 2742 w 4063"/>
                <a:gd name="T65" fmla="*/ 1134 h 3024"/>
                <a:gd name="T66" fmla="*/ 851 w 4063"/>
                <a:gd name="T67" fmla="*/ 1134 h 3024"/>
                <a:gd name="T68" fmla="*/ 851 w 4063"/>
                <a:gd name="T69" fmla="*/ 851 h 3024"/>
                <a:gd name="T70" fmla="*/ 2742 w 4063"/>
                <a:gd name="T71" fmla="*/ 851 h 3024"/>
                <a:gd name="T72" fmla="*/ 4063 w 4063"/>
                <a:gd name="T73" fmla="*/ 851 h 3024"/>
                <a:gd name="T74" fmla="*/ 4063 w 4063"/>
                <a:gd name="T75" fmla="*/ 2173 h 3024"/>
                <a:gd name="T76" fmla="*/ 3685 w 4063"/>
                <a:gd name="T77" fmla="*/ 2551 h 3024"/>
                <a:gd name="T78" fmla="*/ 3402 w 4063"/>
                <a:gd name="T79" fmla="*/ 2551 h 3024"/>
                <a:gd name="T80" fmla="*/ 3402 w 4063"/>
                <a:gd name="T81" fmla="*/ 473 h 3024"/>
                <a:gd name="T82" fmla="*/ 3685 w 4063"/>
                <a:gd name="T83" fmla="*/ 473 h 3024"/>
                <a:gd name="T84" fmla="*/ 4063 w 4063"/>
                <a:gd name="T85" fmla="*/ 851 h 30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4063" h="3024">
                  <a:moveTo>
                    <a:pt x="2552" y="0"/>
                  </a:moveTo>
                  <a:lnTo>
                    <a:pt x="1796" y="0"/>
                  </a:lnTo>
                  <a:lnTo>
                    <a:pt x="1796" y="473"/>
                  </a:lnTo>
                  <a:lnTo>
                    <a:pt x="567" y="473"/>
                  </a:lnTo>
                  <a:lnTo>
                    <a:pt x="567" y="1229"/>
                  </a:lnTo>
                  <a:lnTo>
                    <a:pt x="0" y="1229"/>
                  </a:lnTo>
                  <a:lnTo>
                    <a:pt x="0" y="1796"/>
                  </a:lnTo>
                  <a:lnTo>
                    <a:pt x="567" y="1796"/>
                  </a:lnTo>
                  <a:lnTo>
                    <a:pt x="567" y="2551"/>
                  </a:lnTo>
                  <a:lnTo>
                    <a:pt x="1607" y="2551"/>
                  </a:lnTo>
                  <a:lnTo>
                    <a:pt x="1607" y="2740"/>
                  </a:lnTo>
                  <a:lnTo>
                    <a:pt x="1229" y="2740"/>
                  </a:lnTo>
                  <a:lnTo>
                    <a:pt x="1229" y="3024"/>
                  </a:lnTo>
                  <a:lnTo>
                    <a:pt x="3118" y="3024"/>
                  </a:lnTo>
                  <a:lnTo>
                    <a:pt x="3118" y="2740"/>
                  </a:lnTo>
                  <a:lnTo>
                    <a:pt x="2741" y="2740"/>
                  </a:lnTo>
                  <a:lnTo>
                    <a:pt x="2741" y="2551"/>
                  </a:lnTo>
                  <a:lnTo>
                    <a:pt x="3213" y="2551"/>
                  </a:lnTo>
                  <a:lnTo>
                    <a:pt x="3213" y="473"/>
                  </a:lnTo>
                  <a:lnTo>
                    <a:pt x="2552" y="473"/>
                  </a:lnTo>
                  <a:lnTo>
                    <a:pt x="2552" y="0"/>
                  </a:lnTo>
                  <a:close/>
                  <a:moveTo>
                    <a:pt x="2742" y="2079"/>
                  </a:moveTo>
                  <a:lnTo>
                    <a:pt x="851" y="2079"/>
                  </a:lnTo>
                  <a:lnTo>
                    <a:pt x="851" y="1796"/>
                  </a:lnTo>
                  <a:lnTo>
                    <a:pt x="2742" y="1796"/>
                  </a:lnTo>
                  <a:lnTo>
                    <a:pt x="2742" y="2079"/>
                  </a:lnTo>
                  <a:close/>
                  <a:moveTo>
                    <a:pt x="2742" y="1607"/>
                  </a:moveTo>
                  <a:lnTo>
                    <a:pt x="851" y="1607"/>
                  </a:lnTo>
                  <a:lnTo>
                    <a:pt x="851" y="1323"/>
                  </a:lnTo>
                  <a:lnTo>
                    <a:pt x="2742" y="1323"/>
                  </a:lnTo>
                  <a:lnTo>
                    <a:pt x="2742" y="1607"/>
                  </a:lnTo>
                  <a:close/>
                  <a:moveTo>
                    <a:pt x="2742" y="851"/>
                  </a:moveTo>
                  <a:lnTo>
                    <a:pt x="2742" y="1134"/>
                  </a:lnTo>
                  <a:lnTo>
                    <a:pt x="851" y="1134"/>
                  </a:lnTo>
                  <a:lnTo>
                    <a:pt x="851" y="851"/>
                  </a:lnTo>
                  <a:lnTo>
                    <a:pt x="2742" y="851"/>
                  </a:lnTo>
                  <a:close/>
                  <a:moveTo>
                    <a:pt x="4063" y="851"/>
                  </a:moveTo>
                  <a:lnTo>
                    <a:pt x="4063" y="2173"/>
                  </a:lnTo>
                  <a:cubicBezTo>
                    <a:pt x="4063" y="2382"/>
                    <a:pt x="3894" y="2551"/>
                    <a:pt x="3685" y="2551"/>
                  </a:cubicBezTo>
                  <a:lnTo>
                    <a:pt x="3402" y="2551"/>
                  </a:lnTo>
                  <a:lnTo>
                    <a:pt x="3402" y="473"/>
                  </a:lnTo>
                  <a:lnTo>
                    <a:pt x="3685" y="473"/>
                  </a:lnTo>
                  <a:cubicBezTo>
                    <a:pt x="3894" y="473"/>
                    <a:pt x="4063" y="642"/>
                    <a:pt x="4063" y="851"/>
                  </a:cubicBezTo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vert="horz" wrap="square" lIns="68508" tIns="34254" rIns="68508" bIns="34254" numCol="1" anchor="t" anchorCtr="0" compatLnSpc="1">
              <a:prstTxWarp prst="textNoShape">
                <a:avLst/>
              </a:prstTxWarp>
            </a:bodyPr>
            <a:lstStyle/>
            <a:p>
              <a:pPr defTabSz="685051">
                <a:defRPr/>
              </a:pPr>
              <a:endParaRPr lang="en-US" sz="1349" kern="0">
                <a:solidFill>
                  <a:srgbClr val="ADBECB"/>
                </a:solidFill>
              </a:endParaRP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DF68A855-9B3C-8C46-816E-8EB159DA41E5}"/>
              </a:ext>
            </a:extLst>
          </p:cNvPr>
          <p:cNvGrpSpPr/>
          <p:nvPr/>
        </p:nvGrpSpPr>
        <p:grpSpPr>
          <a:xfrm>
            <a:off x="6519507" y="3288750"/>
            <a:ext cx="5551198" cy="3054459"/>
            <a:chOff x="2365990" y="1576418"/>
            <a:chExt cx="5799671" cy="3250924"/>
          </a:xfrm>
        </p:grpSpPr>
        <p:sp>
          <p:nvSpPr>
            <p:cNvPr id="40" name="Rectangle 14">
              <a:extLst>
                <a:ext uri="{FF2B5EF4-FFF2-40B4-BE49-F238E27FC236}">
                  <a16:creationId xmlns:a16="http://schemas.microsoft.com/office/drawing/2014/main" id="{37F8F63E-88F4-964C-815D-4C47B168BCBF}"/>
                </a:ext>
              </a:extLst>
            </p:cNvPr>
            <p:cNvSpPr/>
            <p:nvPr/>
          </p:nvSpPr>
          <p:spPr bwMode="auto">
            <a:xfrm>
              <a:off x="2422418" y="2250233"/>
              <a:ext cx="5460078" cy="962455"/>
            </a:xfrm>
            <a:custGeom>
              <a:avLst/>
              <a:gdLst>
                <a:gd name="connsiteX0" fmla="*/ 0 w 6966370"/>
                <a:gd name="connsiteY0" fmla="*/ 0 h 1936147"/>
                <a:gd name="connsiteX1" fmla="*/ 6966370 w 6966370"/>
                <a:gd name="connsiteY1" fmla="*/ 0 h 1936147"/>
                <a:gd name="connsiteX2" fmla="*/ 6966370 w 6966370"/>
                <a:gd name="connsiteY2" fmla="*/ 1936147 h 1936147"/>
                <a:gd name="connsiteX3" fmla="*/ 0 w 6966370"/>
                <a:gd name="connsiteY3" fmla="*/ 1936147 h 1936147"/>
                <a:gd name="connsiteX4" fmla="*/ 0 w 6966370"/>
                <a:gd name="connsiteY4" fmla="*/ 0 h 1936147"/>
                <a:gd name="connsiteX0" fmla="*/ 11 w 6966381"/>
                <a:gd name="connsiteY0" fmla="*/ 0 h 1936147"/>
                <a:gd name="connsiteX1" fmla="*/ 6966381 w 6966381"/>
                <a:gd name="connsiteY1" fmla="*/ 0 h 1936147"/>
                <a:gd name="connsiteX2" fmla="*/ 6966381 w 6966381"/>
                <a:gd name="connsiteY2" fmla="*/ 1936147 h 1936147"/>
                <a:gd name="connsiteX3" fmla="*/ 11 w 6966381"/>
                <a:gd name="connsiteY3" fmla="*/ 1936147 h 1936147"/>
                <a:gd name="connsiteX4" fmla="*/ 2138899 w 6966381"/>
                <a:gd name="connsiteY4" fmla="*/ 956292 h 1936147"/>
                <a:gd name="connsiteX5" fmla="*/ 11 w 6966381"/>
                <a:gd name="connsiteY5" fmla="*/ 0 h 1936147"/>
                <a:gd name="connsiteX0" fmla="*/ 11 w 6966381"/>
                <a:gd name="connsiteY0" fmla="*/ 0 h 1936147"/>
                <a:gd name="connsiteX1" fmla="*/ 6966381 w 6966381"/>
                <a:gd name="connsiteY1" fmla="*/ 0 h 1936147"/>
                <a:gd name="connsiteX2" fmla="*/ 6966381 w 6966381"/>
                <a:gd name="connsiteY2" fmla="*/ 1936147 h 1936147"/>
                <a:gd name="connsiteX3" fmla="*/ 11 w 6966381"/>
                <a:gd name="connsiteY3" fmla="*/ 1936147 h 1936147"/>
                <a:gd name="connsiteX4" fmla="*/ 2138899 w 6966381"/>
                <a:gd name="connsiteY4" fmla="*/ 956292 h 1936147"/>
                <a:gd name="connsiteX5" fmla="*/ 11 w 6966381"/>
                <a:gd name="connsiteY5" fmla="*/ 0 h 1936147"/>
                <a:gd name="connsiteX0" fmla="*/ 11 w 6966381"/>
                <a:gd name="connsiteY0" fmla="*/ 0 h 1936147"/>
                <a:gd name="connsiteX1" fmla="*/ 6966381 w 6966381"/>
                <a:gd name="connsiteY1" fmla="*/ 0 h 1936147"/>
                <a:gd name="connsiteX2" fmla="*/ 4744940 w 6966381"/>
                <a:gd name="connsiteY2" fmla="*/ 1040112 h 1936147"/>
                <a:gd name="connsiteX3" fmla="*/ 6966381 w 6966381"/>
                <a:gd name="connsiteY3" fmla="*/ 1936147 h 1936147"/>
                <a:gd name="connsiteX4" fmla="*/ 11 w 6966381"/>
                <a:gd name="connsiteY4" fmla="*/ 1936147 h 1936147"/>
                <a:gd name="connsiteX5" fmla="*/ 2138899 w 6966381"/>
                <a:gd name="connsiteY5" fmla="*/ 956292 h 1936147"/>
                <a:gd name="connsiteX6" fmla="*/ 11 w 6966381"/>
                <a:gd name="connsiteY6" fmla="*/ 0 h 1936147"/>
                <a:gd name="connsiteX0" fmla="*/ 11 w 6966381"/>
                <a:gd name="connsiteY0" fmla="*/ 0 h 1936147"/>
                <a:gd name="connsiteX1" fmla="*/ 6966381 w 6966381"/>
                <a:gd name="connsiteY1" fmla="*/ 0 h 1936147"/>
                <a:gd name="connsiteX2" fmla="*/ 4744940 w 6966381"/>
                <a:gd name="connsiteY2" fmla="*/ 1040112 h 1936147"/>
                <a:gd name="connsiteX3" fmla="*/ 6966381 w 6966381"/>
                <a:gd name="connsiteY3" fmla="*/ 1936147 h 1936147"/>
                <a:gd name="connsiteX4" fmla="*/ 11 w 6966381"/>
                <a:gd name="connsiteY4" fmla="*/ 1936147 h 1936147"/>
                <a:gd name="connsiteX5" fmla="*/ 2138899 w 6966381"/>
                <a:gd name="connsiteY5" fmla="*/ 956292 h 1936147"/>
                <a:gd name="connsiteX6" fmla="*/ 11 w 6966381"/>
                <a:gd name="connsiteY6" fmla="*/ 0 h 1936147"/>
                <a:gd name="connsiteX0" fmla="*/ 11 w 6966381"/>
                <a:gd name="connsiteY0" fmla="*/ 0 h 1936147"/>
                <a:gd name="connsiteX1" fmla="*/ 6966381 w 6966381"/>
                <a:gd name="connsiteY1" fmla="*/ 0 h 1936147"/>
                <a:gd name="connsiteX2" fmla="*/ 4744940 w 6966381"/>
                <a:gd name="connsiteY2" fmla="*/ 1040112 h 1936147"/>
                <a:gd name="connsiteX3" fmla="*/ 6966381 w 6966381"/>
                <a:gd name="connsiteY3" fmla="*/ 1936147 h 1936147"/>
                <a:gd name="connsiteX4" fmla="*/ 11 w 6966381"/>
                <a:gd name="connsiteY4" fmla="*/ 1936147 h 1936147"/>
                <a:gd name="connsiteX5" fmla="*/ 2550379 w 6966381"/>
                <a:gd name="connsiteY5" fmla="*/ 720072 h 1936147"/>
                <a:gd name="connsiteX6" fmla="*/ 11 w 6966381"/>
                <a:gd name="connsiteY6" fmla="*/ 0 h 1936147"/>
                <a:gd name="connsiteX0" fmla="*/ 11 w 6966381"/>
                <a:gd name="connsiteY0" fmla="*/ 0 h 1936147"/>
                <a:gd name="connsiteX1" fmla="*/ 6966381 w 6966381"/>
                <a:gd name="connsiteY1" fmla="*/ 0 h 1936147"/>
                <a:gd name="connsiteX2" fmla="*/ 4036280 w 6966381"/>
                <a:gd name="connsiteY2" fmla="*/ 727692 h 1936147"/>
                <a:gd name="connsiteX3" fmla="*/ 6966381 w 6966381"/>
                <a:gd name="connsiteY3" fmla="*/ 1936147 h 1936147"/>
                <a:gd name="connsiteX4" fmla="*/ 11 w 6966381"/>
                <a:gd name="connsiteY4" fmla="*/ 1936147 h 1936147"/>
                <a:gd name="connsiteX5" fmla="*/ 2550379 w 6966381"/>
                <a:gd name="connsiteY5" fmla="*/ 720072 h 1936147"/>
                <a:gd name="connsiteX6" fmla="*/ 11 w 6966381"/>
                <a:gd name="connsiteY6" fmla="*/ 0 h 1936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66381" h="1936147">
                  <a:moveTo>
                    <a:pt x="11" y="0"/>
                  </a:moveTo>
                  <a:lnTo>
                    <a:pt x="6966381" y="0"/>
                  </a:lnTo>
                  <a:cubicBezTo>
                    <a:pt x="6965041" y="328924"/>
                    <a:pt x="4034940" y="223274"/>
                    <a:pt x="4036280" y="727692"/>
                  </a:cubicBezTo>
                  <a:cubicBezTo>
                    <a:pt x="4037620" y="1232110"/>
                    <a:pt x="6225901" y="1637469"/>
                    <a:pt x="6966381" y="1936147"/>
                  </a:cubicBezTo>
                  <a:lnTo>
                    <a:pt x="11" y="1936147"/>
                  </a:lnTo>
                  <a:cubicBezTo>
                    <a:pt x="-5846" y="1609529"/>
                    <a:pt x="2562302" y="1198856"/>
                    <a:pt x="2550379" y="720072"/>
                  </a:cubicBezTo>
                  <a:cubicBezTo>
                    <a:pt x="2538456" y="241288"/>
                    <a:pt x="712974" y="318764"/>
                    <a:pt x="11" y="0"/>
                  </a:cubicBezTo>
                  <a:close/>
                </a:path>
              </a:pathLst>
            </a:custGeom>
            <a:solidFill>
              <a:schemeClr val="accent5">
                <a:lumMod val="75000"/>
                <a:alpha val="30980"/>
              </a:schemeClr>
            </a:solidFill>
            <a:ln>
              <a:noFill/>
            </a:ln>
            <a:effectLst/>
          </p:spPr>
          <p:txBody>
            <a:bodyPr wrap="square" lIns="108000" tIns="54000" rIns="108000" bIns="5400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en-US" sz="18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pic>
          <p:nvPicPr>
            <p:cNvPr id="41" name="Graphic 16" descr="Browser window">
              <a:extLst>
                <a:ext uri="{FF2B5EF4-FFF2-40B4-BE49-F238E27FC236}">
                  <a16:creationId xmlns:a16="http://schemas.microsoft.com/office/drawing/2014/main" id="{51AF35F5-40FC-FD4B-B834-166539E2CA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365990" y="1576418"/>
              <a:ext cx="702284" cy="657431"/>
            </a:xfrm>
            <a:prstGeom prst="rect">
              <a:avLst/>
            </a:prstGeom>
          </p:spPr>
        </p:pic>
        <p:pic>
          <p:nvPicPr>
            <p:cNvPr id="42" name="Graphic 20" descr="Browser window">
              <a:extLst>
                <a:ext uri="{FF2B5EF4-FFF2-40B4-BE49-F238E27FC236}">
                  <a16:creationId xmlns:a16="http://schemas.microsoft.com/office/drawing/2014/main" id="{DC443AFE-7ED4-F34C-A15F-E3ECF34C947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801323" y="1576418"/>
              <a:ext cx="702284" cy="657431"/>
            </a:xfrm>
            <a:prstGeom prst="rect">
              <a:avLst/>
            </a:prstGeom>
          </p:spPr>
        </p:pic>
        <p:pic>
          <p:nvPicPr>
            <p:cNvPr id="43" name="Graphic 21" descr="Browser window">
              <a:extLst>
                <a:ext uri="{FF2B5EF4-FFF2-40B4-BE49-F238E27FC236}">
                  <a16:creationId xmlns:a16="http://schemas.microsoft.com/office/drawing/2014/main" id="{4454C5C8-4968-F241-AC59-9E2FFC052C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236652" y="1580715"/>
              <a:ext cx="702284" cy="657431"/>
            </a:xfrm>
            <a:prstGeom prst="rect">
              <a:avLst/>
            </a:prstGeom>
          </p:spPr>
        </p:pic>
        <p:sp>
          <p:nvSpPr>
            <p:cNvPr id="44" name="Textfeld 7">
              <a:extLst>
                <a:ext uri="{FF2B5EF4-FFF2-40B4-BE49-F238E27FC236}">
                  <a16:creationId xmlns:a16="http://schemas.microsoft.com/office/drawing/2014/main" id="{B3840F94-6214-C346-8166-3F67C075797E}"/>
                </a:ext>
              </a:extLst>
            </p:cNvPr>
            <p:cNvSpPr txBox="1"/>
            <p:nvPr/>
          </p:nvSpPr>
          <p:spPr>
            <a:xfrm>
              <a:off x="2544398" y="1855267"/>
              <a:ext cx="716685" cy="670911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b="1" dirty="0">
                  <a:solidFill>
                    <a:schemeClr val="accent5">
                      <a:lumMod val="50000"/>
                    </a:schemeClr>
                  </a:solidFill>
                  <a:ea typeface="+mj-ea"/>
                  <a:cs typeface="Arial" pitchFamily="34" charset="0"/>
                </a:rPr>
                <a:t>App</a:t>
              </a:r>
            </a:p>
          </p:txBody>
        </p:sp>
        <p:sp>
          <p:nvSpPr>
            <p:cNvPr id="45" name="Textfeld 8">
              <a:extLst>
                <a:ext uri="{FF2B5EF4-FFF2-40B4-BE49-F238E27FC236}">
                  <a16:creationId xmlns:a16="http://schemas.microsoft.com/office/drawing/2014/main" id="{0F617C7B-7A7B-2446-9FC2-4B0E02888BEB}"/>
                </a:ext>
              </a:extLst>
            </p:cNvPr>
            <p:cNvSpPr txBox="1"/>
            <p:nvPr/>
          </p:nvSpPr>
          <p:spPr>
            <a:xfrm>
              <a:off x="4987406" y="1855267"/>
              <a:ext cx="716685" cy="670911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b="1" dirty="0">
                  <a:solidFill>
                    <a:schemeClr val="accent5">
                      <a:lumMod val="50000"/>
                    </a:schemeClr>
                  </a:solidFill>
                  <a:ea typeface="+mj-ea"/>
                  <a:cs typeface="Arial" pitchFamily="34" charset="0"/>
                </a:rPr>
                <a:t>App</a:t>
              </a:r>
            </a:p>
          </p:txBody>
        </p:sp>
        <p:sp>
          <p:nvSpPr>
            <p:cNvPr id="46" name="Textfeld 9">
              <a:extLst>
                <a:ext uri="{FF2B5EF4-FFF2-40B4-BE49-F238E27FC236}">
                  <a16:creationId xmlns:a16="http://schemas.microsoft.com/office/drawing/2014/main" id="{269E00CA-184A-3E4B-B0E5-9DFE2CA4541B}"/>
                </a:ext>
              </a:extLst>
            </p:cNvPr>
            <p:cNvSpPr txBox="1"/>
            <p:nvPr/>
          </p:nvSpPr>
          <p:spPr>
            <a:xfrm>
              <a:off x="7430414" y="1855267"/>
              <a:ext cx="716685" cy="670911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b="1" dirty="0">
                  <a:solidFill>
                    <a:schemeClr val="accent5">
                      <a:lumMod val="50000"/>
                    </a:schemeClr>
                  </a:solidFill>
                  <a:ea typeface="+mj-ea"/>
                  <a:cs typeface="Arial" pitchFamily="34" charset="0"/>
                </a:rPr>
                <a:t>App</a:t>
              </a:r>
            </a:p>
          </p:txBody>
        </p:sp>
        <p:sp>
          <p:nvSpPr>
            <p:cNvPr id="47" name="Textfeld 10">
              <a:extLst>
                <a:ext uri="{FF2B5EF4-FFF2-40B4-BE49-F238E27FC236}">
                  <a16:creationId xmlns:a16="http://schemas.microsoft.com/office/drawing/2014/main" id="{785996F8-64AC-A94D-B185-1164F7667199}"/>
                </a:ext>
              </a:extLst>
            </p:cNvPr>
            <p:cNvSpPr txBox="1"/>
            <p:nvPr/>
          </p:nvSpPr>
          <p:spPr>
            <a:xfrm>
              <a:off x="4091451" y="2444441"/>
              <a:ext cx="1964867" cy="213016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b="1" dirty="0">
                  <a:solidFill>
                    <a:schemeClr val="accent5">
                      <a:lumMod val="50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{ properties, </a:t>
              </a:r>
              <a:br>
                <a:rPr lang="en-US" sz="1200" b="1" dirty="0">
                  <a:solidFill>
                    <a:schemeClr val="accent5">
                      <a:lumMod val="50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</a:br>
              <a:r>
                <a:rPr lang="en-US" sz="1200" b="1" dirty="0">
                  <a:solidFill>
                    <a:schemeClr val="accent2"/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actions</a:t>
              </a:r>
              <a:r>
                <a:rPr lang="en-US" sz="1200" b="1" dirty="0">
                  <a:solidFill>
                    <a:schemeClr val="accent5">
                      <a:lumMod val="50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, </a:t>
              </a:r>
              <a:br>
                <a:rPr lang="en-US" sz="1200" b="1" dirty="0">
                  <a:solidFill>
                    <a:schemeClr val="accent5">
                      <a:lumMod val="50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</a:br>
              <a:r>
                <a:rPr lang="en-US" sz="1200" b="1" dirty="0">
                  <a:solidFill>
                    <a:srgbClr val="00B050"/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events</a:t>
              </a:r>
              <a:r>
                <a:rPr lang="en-US" sz="1200" b="1" dirty="0">
                  <a:solidFill>
                    <a:schemeClr val="accent5">
                      <a:lumMod val="50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 }</a:t>
              </a:r>
            </a:p>
          </p:txBody>
        </p:sp>
        <p:sp>
          <p:nvSpPr>
            <p:cNvPr id="48" name="Textfeld 11">
              <a:extLst>
                <a:ext uri="{FF2B5EF4-FFF2-40B4-BE49-F238E27FC236}">
                  <a16:creationId xmlns:a16="http://schemas.microsoft.com/office/drawing/2014/main" id="{B85E5E60-5744-7443-9531-5AC9A9A9A0BE}"/>
                </a:ext>
              </a:extLst>
            </p:cNvPr>
            <p:cNvSpPr txBox="1"/>
            <p:nvPr/>
          </p:nvSpPr>
          <p:spPr>
            <a:xfrm>
              <a:off x="2458467" y="2133123"/>
              <a:ext cx="537371" cy="2577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000" b="1" dirty="0">
                  <a:solidFill>
                    <a:schemeClr val="accent5">
                      <a:lumMod val="50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WoT API</a:t>
              </a:r>
            </a:p>
          </p:txBody>
        </p:sp>
        <p:sp>
          <p:nvSpPr>
            <p:cNvPr id="49" name="Textfeld 12">
              <a:extLst>
                <a:ext uri="{FF2B5EF4-FFF2-40B4-BE49-F238E27FC236}">
                  <a16:creationId xmlns:a16="http://schemas.microsoft.com/office/drawing/2014/main" id="{DC0EC304-4F4F-014C-8F0D-CDBC293050AD}"/>
                </a:ext>
              </a:extLst>
            </p:cNvPr>
            <p:cNvSpPr txBox="1"/>
            <p:nvPr/>
          </p:nvSpPr>
          <p:spPr>
            <a:xfrm>
              <a:off x="4930740" y="2133123"/>
              <a:ext cx="537371" cy="2577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000" b="1" dirty="0">
                  <a:solidFill>
                    <a:schemeClr val="accent5">
                      <a:lumMod val="50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WoT API</a:t>
              </a:r>
            </a:p>
          </p:txBody>
        </p:sp>
        <p:sp>
          <p:nvSpPr>
            <p:cNvPr id="50" name="Textfeld 13">
              <a:extLst>
                <a:ext uri="{FF2B5EF4-FFF2-40B4-BE49-F238E27FC236}">
                  <a16:creationId xmlns:a16="http://schemas.microsoft.com/office/drawing/2014/main" id="{4F64C39B-DF19-FE47-BB4E-18A298E514EA}"/>
                </a:ext>
              </a:extLst>
            </p:cNvPr>
            <p:cNvSpPr txBox="1"/>
            <p:nvPr/>
          </p:nvSpPr>
          <p:spPr>
            <a:xfrm>
              <a:off x="7355011" y="2133123"/>
              <a:ext cx="537371" cy="2577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000" b="1" dirty="0">
                  <a:solidFill>
                    <a:schemeClr val="accent5">
                      <a:lumMod val="50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WoT API</a:t>
              </a:r>
            </a:p>
          </p:txBody>
        </p:sp>
        <p:sp>
          <p:nvSpPr>
            <p:cNvPr id="51" name="Freeform 5">
              <a:extLst>
                <a:ext uri="{FF2B5EF4-FFF2-40B4-BE49-F238E27FC236}">
                  <a16:creationId xmlns:a16="http://schemas.microsoft.com/office/drawing/2014/main" id="{110E989B-2E40-F74D-A6F2-CAB1072D15F3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237023" y="3927183"/>
              <a:ext cx="559810" cy="765245"/>
            </a:xfrm>
            <a:custGeom>
              <a:avLst/>
              <a:gdLst>
                <a:gd name="T0" fmla="*/ 545 w 545"/>
                <a:gd name="T1" fmla="*/ 141 h 586"/>
                <a:gd name="T2" fmla="*/ 538 w 545"/>
                <a:gd name="T3" fmla="*/ 155 h 586"/>
                <a:gd name="T4" fmla="*/ 480 w 545"/>
                <a:gd name="T5" fmla="*/ 67 h 586"/>
                <a:gd name="T6" fmla="*/ 420 w 545"/>
                <a:gd name="T7" fmla="*/ 88 h 586"/>
                <a:gd name="T8" fmla="*/ 407 w 545"/>
                <a:gd name="T9" fmla="*/ 61 h 586"/>
                <a:gd name="T10" fmla="*/ 490 w 545"/>
                <a:gd name="T11" fmla="*/ 37 h 586"/>
                <a:gd name="T12" fmla="*/ 545 w 545"/>
                <a:gd name="T13" fmla="*/ 141 h 586"/>
                <a:gd name="T14" fmla="*/ 376 w 545"/>
                <a:gd name="T15" fmla="*/ 137 h 586"/>
                <a:gd name="T16" fmla="*/ 405 w 545"/>
                <a:gd name="T17" fmla="*/ 126 h 586"/>
                <a:gd name="T18" fmla="*/ 431 w 545"/>
                <a:gd name="T19" fmla="*/ 189 h 586"/>
                <a:gd name="T20" fmla="*/ 530 w 545"/>
                <a:gd name="T21" fmla="*/ 173 h 586"/>
                <a:gd name="T22" fmla="*/ 523 w 545"/>
                <a:gd name="T23" fmla="*/ 188 h 586"/>
                <a:gd name="T24" fmla="*/ 408 w 545"/>
                <a:gd name="T25" fmla="*/ 212 h 586"/>
                <a:gd name="T26" fmla="*/ 375 w 545"/>
                <a:gd name="T27" fmla="*/ 137 h 586"/>
                <a:gd name="T28" fmla="*/ 376 w 545"/>
                <a:gd name="T29" fmla="*/ 137 h 586"/>
                <a:gd name="T30" fmla="*/ 284 w 545"/>
                <a:gd name="T31" fmla="*/ 586 h 586"/>
                <a:gd name="T32" fmla="*/ 68 w 545"/>
                <a:gd name="T33" fmla="*/ 586 h 586"/>
                <a:gd name="T34" fmla="*/ 68 w 545"/>
                <a:gd name="T35" fmla="*/ 401 h 586"/>
                <a:gd name="T36" fmla="*/ 284 w 545"/>
                <a:gd name="T37" fmla="*/ 401 h 586"/>
                <a:gd name="T38" fmla="*/ 284 w 545"/>
                <a:gd name="T39" fmla="*/ 586 h 586"/>
                <a:gd name="T40" fmla="*/ 39 w 545"/>
                <a:gd name="T41" fmla="*/ 78 h 586"/>
                <a:gd name="T42" fmla="*/ 0 w 545"/>
                <a:gd name="T43" fmla="*/ 39 h 586"/>
                <a:gd name="T44" fmla="*/ 39 w 545"/>
                <a:gd name="T45" fmla="*/ 0 h 586"/>
                <a:gd name="T46" fmla="*/ 78 w 545"/>
                <a:gd name="T47" fmla="*/ 39 h 586"/>
                <a:gd name="T48" fmla="*/ 39 w 545"/>
                <a:gd name="T49" fmla="*/ 78 h 586"/>
                <a:gd name="T50" fmla="*/ 376 w 545"/>
                <a:gd name="T51" fmla="*/ 127 h 586"/>
                <a:gd name="T52" fmla="*/ 342 w 545"/>
                <a:gd name="T53" fmla="*/ 93 h 586"/>
                <a:gd name="T54" fmla="*/ 376 w 545"/>
                <a:gd name="T55" fmla="*/ 58 h 586"/>
                <a:gd name="T56" fmla="*/ 411 w 545"/>
                <a:gd name="T57" fmla="*/ 93 h 586"/>
                <a:gd name="T58" fmla="*/ 376 w 545"/>
                <a:gd name="T59" fmla="*/ 127 h 586"/>
                <a:gd name="T60" fmla="*/ 310 w 545"/>
                <a:gd name="T61" fmla="*/ 366 h 586"/>
                <a:gd name="T62" fmla="*/ 284 w 545"/>
                <a:gd name="T63" fmla="*/ 391 h 586"/>
                <a:gd name="T64" fmla="*/ 68 w 545"/>
                <a:gd name="T65" fmla="*/ 391 h 586"/>
                <a:gd name="T66" fmla="*/ 203 w 545"/>
                <a:gd name="T67" fmla="*/ 254 h 586"/>
                <a:gd name="T68" fmla="*/ 264 w 545"/>
                <a:gd name="T69" fmla="*/ 225 h 586"/>
                <a:gd name="T70" fmla="*/ 342 w 545"/>
                <a:gd name="T71" fmla="*/ 303 h 586"/>
                <a:gd name="T72" fmla="*/ 310 w 545"/>
                <a:gd name="T73" fmla="*/ 366 h 586"/>
                <a:gd name="T74" fmla="*/ 264 w 545"/>
                <a:gd name="T75" fmla="*/ 215 h 586"/>
                <a:gd name="T76" fmla="*/ 208 w 545"/>
                <a:gd name="T77" fmla="*/ 235 h 586"/>
                <a:gd name="T78" fmla="*/ 158 w 545"/>
                <a:gd name="T79" fmla="*/ 286 h 586"/>
                <a:gd name="T80" fmla="*/ 23 w 545"/>
                <a:gd name="T81" fmla="*/ 85 h 586"/>
                <a:gd name="T82" fmla="*/ 39 w 545"/>
                <a:gd name="T83" fmla="*/ 88 h 586"/>
                <a:gd name="T84" fmla="*/ 88 w 545"/>
                <a:gd name="T85" fmla="*/ 39 h 586"/>
                <a:gd name="T86" fmla="*/ 87 w 545"/>
                <a:gd name="T87" fmla="*/ 30 h 586"/>
                <a:gd name="T88" fmla="*/ 288 w 545"/>
                <a:gd name="T89" fmla="*/ 218 h 586"/>
                <a:gd name="T90" fmla="*/ 264 w 545"/>
                <a:gd name="T91" fmla="*/ 215 h 586"/>
                <a:gd name="T92" fmla="*/ 332 w 545"/>
                <a:gd name="T93" fmla="*/ 93 h 586"/>
                <a:gd name="T94" fmla="*/ 344 w 545"/>
                <a:gd name="T95" fmla="*/ 123 h 586"/>
                <a:gd name="T96" fmla="*/ 174 w 545"/>
                <a:gd name="T97" fmla="*/ 98 h 586"/>
                <a:gd name="T98" fmla="*/ 75 w 545"/>
                <a:gd name="T99" fmla="*/ 5 h 586"/>
                <a:gd name="T100" fmla="*/ 355 w 545"/>
                <a:gd name="T101" fmla="*/ 54 h 586"/>
                <a:gd name="T102" fmla="*/ 332 w 545"/>
                <a:gd name="T103" fmla="*/ 93 h 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545" h="586">
                  <a:moveTo>
                    <a:pt x="545" y="141"/>
                  </a:moveTo>
                  <a:cubicBezTo>
                    <a:pt x="538" y="155"/>
                    <a:pt x="538" y="155"/>
                    <a:pt x="538" y="155"/>
                  </a:cubicBezTo>
                  <a:cubicBezTo>
                    <a:pt x="480" y="67"/>
                    <a:pt x="480" y="67"/>
                    <a:pt x="480" y="67"/>
                  </a:cubicBezTo>
                  <a:cubicBezTo>
                    <a:pt x="420" y="88"/>
                    <a:pt x="420" y="88"/>
                    <a:pt x="420" y="88"/>
                  </a:cubicBezTo>
                  <a:cubicBezTo>
                    <a:pt x="419" y="78"/>
                    <a:pt x="414" y="68"/>
                    <a:pt x="407" y="61"/>
                  </a:cubicBezTo>
                  <a:cubicBezTo>
                    <a:pt x="490" y="37"/>
                    <a:pt x="490" y="37"/>
                    <a:pt x="490" y="37"/>
                  </a:cubicBezTo>
                  <a:lnTo>
                    <a:pt x="545" y="141"/>
                  </a:lnTo>
                  <a:close/>
                  <a:moveTo>
                    <a:pt x="376" y="137"/>
                  </a:moveTo>
                  <a:cubicBezTo>
                    <a:pt x="387" y="137"/>
                    <a:pt x="397" y="133"/>
                    <a:pt x="405" y="126"/>
                  </a:cubicBezTo>
                  <a:cubicBezTo>
                    <a:pt x="431" y="189"/>
                    <a:pt x="431" y="189"/>
                    <a:pt x="431" y="189"/>
                  </a:cubicBezTo>
                  <a:cubicBezTo>
                    <a:pt x="530" y="173"/>
                    <a:pt x="530" y="173"/>
                    <a:pt x="530" y="173"/>
                  </a:cubicBezTo>
                  <a:cubicBezTo>
                    <a:pt x="523" y="188"/>
                    <a:pt x="523" y="188"/>
                    <a:pt x="523" y="188"/>
                  </a:cubicBezTo>
                  <a:cubicBezTo>
                    <a:pt x="408" y="212"/>
                    <a:pt x="408" y="212"/>
                    <a:pt x="408" y="212"/>
                  </a:cubicBezTo>
                  <a:cubicBezTo>
                    <a:pt x="375" y="137"/>
                    <a:pt x="375" y="137"/>
                    <a:pt x="375" y="137"/>
                  </a:cubicBezTo>
                  <a:cubicBezTo>
                    <a:pt x="375" y="137"/>
                    <a:pt x="376" y="137"/>
                    <a:pt x="376" y="137"/>
                  </a:cubicBezTo>
                  <a:close/>
                  <a:moveTo>
                    <a:pt x="284" y="586"/>
                  </a:moveTo>
                  <a:cubicBezTo>
                    <a:pt x="68" y="586"/>
                    <a:pt x="68" y="586"/>
                    <a:pt x="68" y="586"/>
                  </a:cubicBezTo>
                  <a:cubicBezTo>
                    <a:pt x="68" y="401"/>
                    <a:pt x="68" y="401"/>
                    <a:pt x="68" y="401"/>
                  </a:cubicBezTo>
                  <a:cubicBezTo>
                    <a:pt x="284" y="401"/>
                    <a:pt x="284" y="401"/>
                    <a:pt x="284" y="401"/>
                  </a:cubicBezTo>
                  <a:lnTo>
                    <a:pt x="284" y="586"/>
                  </a:lnTo>
                  <a:close/>
                  <a:moveTo>
                    <a:pt x="39" y="78"/>
                  </a:moveTo>
                  <a:cubicBezTo>
                    <a:pt x="18" y="78"/>
                    <a:pt x="0" y="60"/>
                    <a:pt x="0" y="39"/>
                  </a:cubicBezTo>
                  <a:cubicBezTo>
                    <a:pt x="0" y="17"/>
                    <a:pt x="18" y="0"/>
                    <a:pt x="39" y="0"/>
                  </a:cubicBezTo>
                  <a:cubicBezTo>
                    <a:pt x="61" y="0"/>
                    <a:pt x="78" y="17"/>
                    <a:pt x="78" y="39"/>
                  </a:cubicBezTo>
                  <a:cubicBezTo>
                    <a:pt x="78" y="60"/>
                    <a:pt x="61" y="78"/>
                    <a:pt x="39" y="78"/>
                  </a:cubicBezTo>
                  <a:close/>
                  <a:moveTo>
                    <a:pt x="376" y="127"/>
                  </a:moveTo>
                  <a:cubicBezTo>
                    <a:pt x="358" y="127"/>
                    <a:pt x="342" y="111"/>
                    <a:pt x="342" y="93"/>
                  </a:cubicBezTo>
                  <a:cubicBezTo>
                    <a:pt x="342" y="74"/>
                    <a:pt x="358" y="58"/>
                    <a:pt x="376" y="58"/>
                  </a:cubicBezTo>
                  <a:cubicBezTo>
                    <a:pt x="395" y="58"/>
                    <a:pt x="411" y="74"/>
                    <a:pt x="411" y="93"/>
                  </a:cubicBezTo>
                  <a:cubicBezTo>
                    <a:pt x="411" y="111"/>
                    <a:pt x="395" y="127"/>
                    <a:pt x="376" y="127"/>
                  </a:cubicBezTo>
                  <a:close/>
                  <a:moveTo>
                    <a:pt x="310" y="366"/>
                  </a:moveTo>
                  <a:cubicBezTo>
                    <a:pt x="284" y="391"/>
                    <a:pt x="284" y="391"/>
                    <a:pt x="284" y="391"/>
                  </a:cubicBezTo>
                  <a:cubicBezTo>
                    <a:pt x="68" y="391"/>
                    <a:pt x="68" y="391"/>
                    <a:pt x="68" y="391"/>
                  </a:cubicBezTo>
                  <a:cubicBezTo>
                    <a:pt x="203" y="254"/>
                    <a:pt x="203" y="254"/>
                    <a:pt x="203" y="254"/>
                  </a:cubicBezTo>
                  <a:cubicBezTo>
                    <a:pt x="217" y="236"/>
                    <a:pt x="239" y="225"/>
                    <a:pt x="264" y="225"/>
                  </a:cubicBezTo>
                  <a:cubicBezTo>
                    <a:pt x="307" y="225"/>
                    <a:pt x="342" y="260"/>
                    <a:pt x="342" y="303"/>
                  </a:cubicBezTo>
                  <a:cubicBezTo>
                    <a:pt x="342" y="329"/>
                    <a:pt x="330" y="351"/>
                    <a:pt x="310" y="366"/>
                  </a:cubicBezTo>
                  <a:close/>
                  <a:moveTo>
                    <a:pt x="264" y="215"/>
                  </a:moveTo>
                  <a:cubicBezTo>
                    <a:pt x="243" y="215"/>
                    <a:pt x="223" y="222"/>
                    <a:pt x="208" y="235"/>
                  </a:cubicBezTo>
                  <a:cubicBezTo>
                    <a:pt x="203" y="239"/>
                    <a:pt x="158" y="286"/>
                    <a:pt x="158" y="2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28" y="87"/>
                    <a:pt x="34" y="88"/>
                    <a:pt x="39" y="88"/>
                  </a:cubicBezTo>
                  <a:cubicBezTo>
                    <a:pt x="66" y="88"/>
                    <a:pt x="88" y="66"/>
                    <a:pt x="88" y="39"/>
                  </a:cubicBezTo>
                  <a:cubicBezTo>
                    <a:pt x="88" y="36"/>
                    <a:pt x="88" y="33"/>
                    <a:pt x="87" y="30"/>
                  </a:cubicBezTo>
                  <a:cubicBezTo>
                    <a:pt x="288" y="218"/>
                    <a:pt x="288" y="218"/>
                    <a:pt x="288" y="218"/>
                  </a:cubicBezTo>
                  <a:cubicBezTo>
                    <a:pt x="280" y="216"/>
                    <a:pt x="272" y="215"/>
                    <a:pt x="264" y="215"/>
                  </a:cubicBezTo>
                  <a:close/>
                  <a:moveTo>
                    <a:pt x="332" y="93"/>
                  </a:moveTo>
                  <a:cubicBezTo>
                    <a:pt x="332" y="104"/>
                    <a:pt x="337" y="115"/>
                    <a:pt x="344" y="123"/>
                  </a:cubicBezTo>
                  <a:cubicBezTo>
                    <a:pt x="174" y="98"/>
                    <a:pt x="174" y="98"/>
                    <a:pt x="174" y="98"/>
                  </a:cubicBezTo>
                  <a:cubicBezTo>
                    <a:pt x="75" y="5"/>
                    <a:pt x="75" y="5"/>
                    <a:pt x="75" y="5"/>
                  </a:cubicBezTo>
                  <a:cubicBezTo>
                    <a:pt x="355" y="54"/>
                    <a:pt x="355" y="54"/>
                    <a:pt x="355" y="54"/>
                  </a:cubicBezTo>
                  <a:cubicBezTo>
                    <a:pt x="342" y="61"/>
                    <a:pt x="332" y="76"/>
                    <a:pt x="332" y="93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vert="horz" wrap="square" lIns="91418" tIns="45709" rIns="91418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pic>
          <p:nvPicPr>
            <p:cNvPr id="52" name="Grafik 15" descr="Thermometer mit einfarbiger Füllung">
              <a:extLst>
                <a:ext uri="{FF2B5EF4-FFF2-40B4-BE49-F238E27FC236}">
                  <a16:creationId xmlns:a16="http://schemas.microsoft.com/office/drawing/2014/main" id="{50F38DE6-DE44-F54A-9858-ED5142DE034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547515" y="3840934"/>
              <a:ext cx="914400" cy="914400"/>
            </a:xfrm>
            <a:prstGeom prst="rect">
              <a:avLst/>
            </a:prstGeom>
          </p:spPr>
        </p:pic>
        <p:pic>
          <p:nvPicPr>
            <p:cNvPr id="53" name="Grafik 16" descr="Drahtlosrouter mit einfarbiger Füllung">
              <a:extLst>
                <a:ext uri="{FF2B5EF4-FFF2-40B4-BE49-F238E27FC236}">
                  <a16:creationId xmlns:a16="http://schemas.microsoft.com/office/drawing/2014/main" id="{125A7558-61AC-5444-B467-6ABB849602A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571941" y="3912942"/>
              <a:ext cx="914400" cy="914400"/>
            </a:xfrm>
            <a:prstGeom prst="rect">
              <a:avLst/>
            </a:prstGeom>
          </p:spPr>
        </p:pic>
        <p:sp>
          <p:nvSpPr>
            <p:cNvPr id="54" name="Freeform 6">
              <a:extLst>
                <a:ext uri="{FF2B5EF4-FFF2-40B4-BE49-F238E27FC236}">
                  <a16:creationId xmlns:a16="http://schemas.microsoft.com/office/drawing/2014/main" id="{BD73F985-D468-BB4C-AF32-156FECF26D02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7261448" y="4133817"/>
              <a:ext cx="750201" cy="558611"/>
            </a:xfrm>
            <a:custGeom>
              <a:avLst/>
              <a:gdLst>
                <a:gd name="T0" fmla="*/ 2552 w 4063"/>
                <a:gd name="T1" fmla="*/ 0 h 3024"/>
                <a:gd name="T2" fmla="*/ 1796 w 4063"/>
                <a:gd name="T3" fmla="*/ 0 h 3024"/>
                <a:gd name="T4" fmla="*/ 1796 w 4063"/>
                <a:gd name="T5" fmla="*/ 473 h 3024"/>
                <a:gd name="T6" fmla="*/ 567 w 4063"/>
                <a:gd name="T7" fmla="*/ 473 h 3024"/>
                <a:gd name="T8" fmla="*/ 567 w 4063"/>
                <a:gd name="T9" fmla="*/ 1229 h 3024"/>
                <a:gd name="T10" fmla="*/ 0 w 4063"/>
                <a:gd name="T11" fmla="*/ 1229 h 3024"/>
                <a:gd name="T12" fmla="*/ 0 w 4063"/>
                <a:gd name="T13" fmla="*/ 1796 h 3024"/>
                <a:gd name="T14" fmla="*/ 567 w 4063"/>
                <a:gd name="T15" fmla="*/ 1796 h 3024"/>
                <a:gd name="T16" fmla="*/ 567 w 4063"/>
                <a:gd name="T17" fmla="*/ 2551 h 3024"/>
                <a:gd name="T18" fmla="*/ 1607 w 4063"/>
                <a:gd name="T19" fmla="*/ 2551 h 3024"/>
                <a:gd name="T20" fmla="*/ 1607 w 4063"/>
                <a:gd name="T21" fmla="*/ 2740 h 3024"/>
                <a:gd name="T22" fmla="*/ 1229 w 4063"/>
                <a:gd name="T23" fmla="*/ 2740 h 3024"/>
                <a:gd name="T24" fmla="*/ 1229 w 4063"/>
                <a:gd name="T25" fmla="*/ 3024 h 3024"/>
                <a:gd name="T26" fmla="*/ 3118 w 4063"/>
                <a:gd name="T27" fmla="*/ 3024 h 3024"/>
                <a:gd name="T28" fmla="*/ 3118 w 4063"/>
                <a:gd name="T29" fmla="*/ 2740 h 3024"/>
                <a:gd name="T30" fmla="*/ 2741 w 4063"/>
                <a:gd name="T31" fmla="*/ 2740 h 3024"/>
                <a:gd name="T32" fmla="*/ 2741 w 4063"/>
                <a:gd name="T33" fmla="*/ 2551 h 3024"/>
                <a:gd name="T34" fmla="*/ 3213 w 4063"/>
                <a:gd name="T35" fmla="*/ 2551 h 3024"/>
                <a:gd name="T36" fmla="*/ 3213 w 4063"/>
                <a:gd name="T37" fmla="*/ 473 h 3024"/>
                <a:gd name="T38" fmla="*/ 2552 w 4063"/>
                <a:gd name="T39" fmla="*/ 473 h 3024"/>
                <a:gd name="T40" fmla="*/ 2552 w 4063"/>
                <a:gd name="T41" fmla="*/ 0 h 3024"/>
                <a:gd name="T42" fmla="*/ 2742 w 4063"/>
                <a:gd name="T43" fmla="*/ 2079 h 3024"/>
                <a:gd name="T44" fmla="*/ 851 w 4063"/>
                <a:gd name="T45" fmla="*/ 2079 h 3024"/>
                <a:gd name="T46" fmla="*/ 851 w 4063"/>
                <a:gd name="T47" fmla="*/ 1796 h 3024"/>
                <a:gd name="T48" fmla="*/ 2742 w 4063"/>
                <a:gd name="T49" fmla="*/ 1796 h 3024"/>
                <a:gd name="T50" fmla="*/ 2742 w 4063"/>
                <a:gd name="T51" fmla="*/ 2079 h 3024"/>
                <a:gd name="T52" fmla="*/ 2742 w 4063"/>
                <a:gd name="T53" fmla="*/ 1607 h 3024"/>
                <a:gd name="T54" fmla="*/ 851 w 4063"/>
                <a:gd name="T55" fmla="*/ 1607 h 3024"/>
                <a:gd name="T56" fmla="*/ 851 w 4063"/>
                <a:gd name="T57" fmla="*/ 1323 h 3024"/>
                <a:gd name="T58" fmla="*/ 2742 w 4063"/>
                <a:gd name="T59" fmla="*/ 1323 h 3024"/>
                <a:gd name="T60" fmla="*/ 2742 w 4063"/>
                <a:gd name="T61" fmla="*/ 1607 h 3024"/>
                <a:gd name="T62" fmla="*/ 2742 w 4063"/>
                <a:gd name="T63" fmla="*/ 851 h 3024"/>
                <a:gd name="T64" fmla="*/ 2742 w 4063"/>
                <a:gd name="T65" fmla="*/ 1134 h 3024"/>
                <a:gd name="T66" fmla="*/ 851 w 4063"/>
                <a:gd name="T67" fmla="*/ 1134 h 3024"/>
                <a:gd name="T68" fmla="*/ 851 w 4063"/>
                <a:gd name="T69" fmla="*/ 851 h 3024"/>
                <a:gd name="T70" fmla="*/ 2742 w 4063"/>
                <a:gd name="T71" fmla="*/ 851 h 3024"/>
                <a:gd name="T72" fmla="*/ 4063 w 4063"/>
                <a:gd name="T73" fmla="*/ 851 h 3024"/>
                <a:gd name="T74" fmla="*/ 4063 w 4063"/>
                <a:gd name="T75" fmla="*/ 2173 h 3024"/>
                <a:gd name="T76" fmla="*/ 3685 w 4063"/>
                <a:gd name="T77" fmla="*/ 2551 h 3024"/>
                <a:gd name="T78" fmla="*/ 3402 w 4063"/>
                <a:gd name="T79" fmla="*/ 2551 h 3024"/>
                <a:gd name="T80" fmla="*/ 3402 w 4063"/>
                <a:gd name="T81" fmla="*/ 473 h 3024"/>
                <a:gd name="T82" fmla="*/ 3685 w 4063"/>
                <a:gd name="T83" fmla="*/ 473 h 3024"/>
                <a:gd name="T84" fmla="*/ 4063 w 4063"/>
                <a:gd name="T85" fmla="*/ 851 h 30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4063" h="3024">
                  <a:moveTo>
                    <a:pt x="2552" y="0"/>
                  </a:moveTo>
                  <a:lnTo>
                    <a:pt x="1796" y="0"/>
                  </a:lnTo>
                  <a:lnTo>
                    <a:pt x="1796" y="473"/>
                  </a:lnTo>
                  <a:lnTo>
                    <a:pt x="567" y="473"/>
                  </a:lnTo>
                  <a:lnTo>
                    <a:pt x="567" y="1229"/>
                  </a:lnTo>
                  <a:lnTo>
                    <a:pt x="0" y="1229"/>
                  </a:lnTo>
                  <a:lnTo>
                    <a:pt x="0" y="1796"/>
                  </a:lnTo>
                  <a:lnTo>
                    <a:pt x="567" y="1796"/>
                  </a:lnTo>
                  <a:lnTo>
                    <a:pt x="567" y="2551"/>
                  </a:lnTo>
                  <a:lnTo>
                    <a:pt x="1607" y="2551"/>
                  </a:lnTo>
                  <a:lnTo>
                    <a:pt x="1607" y="2740"/>
                  </a:lnTo>
                  <a:lnTo>
                    <a:pt x="1229" y="2740"/>
                  </a:lnTo>
                  <a:lnTo>
                    <a:pt x="1229" y="3024"/>
                  </a:lnTo>
                  <a:lnTo>
                    <a:pt x="3118" y="3024"/>
                  </a:lnTo>
                  <a:lnTo>
                    <a:pt x="3118" y="2740"/>
                  </a:lnTo>
                  <a:lnTo>
                    <a:pt x="2741" y="2740"/>
                  </a:lnTo>
                  <a:lnTo>
                    <a:pt x="2741" y="2551"/>
                  </a:lnTo>
                  <a:lnTo>
                    <a:pt x="3213" y="2551"/>
                  </a:lnTo>
                  <a:lnTo>
                    <a:pt x="3213" y="473"/>
                  </a:lnTo>
                  <a:lnTo>
                    <a:pt x="2552" y="473"/>
                  </a:lnTo>
                  <a:lnTo>
                    <a:pt x="2552" y="0"/>
                  </a:lnTo>
                  <a:close/>
                  <a:moveTo>
                    <a:pt x="2742" y="2079"/>
                  </a:moveTo>
                  <a:lnTo>
                    <a:pt x="851" y="2079"/>
                  </a:lnTo>
                  <a:lnTo>
                    <a:pt x="851" y="1796"/>
                  </a:lnTo>
                  <a:lnTo>
                    <a:pt x="2742" y="1796"/>
                  </a:lnTo>
                  <a:lnTo>
                    <a:pt x="2742" y="2079"/>
                  </a:lnTo>
                  <a:close/>
                  <a:moveTo>
                    <a:pt x="2742" y="1607"/>
                  </a:moveTo>
                  <a:lnTo>
                    <a:pt x="851" y="1607"/>
                  </a:lnTo>
                  <a:lnTo>
                    <a:pt x="851" y="1323"/>
                  </a:lnTo>
                  <a:lnTo>
                    <a:pt x="2742" y="1323"/>
                  </a:lnTo>
                  <a:lnTo>
                    <a:pt x="2742" y="1607"/>
                  </a:lnTo>
                  <a:close/>
                  <a:moveTo>
                    <a:pt x="2742" y="851"/>
                  </a:moveTo>
                  <a:lnTo>
                    <a:pt x="2742" y="1134"/>
                  </a:lnTo>
                  <a:lnTo>
                    <a:pt x="851" y="1134"/>
                  </a:lnTo>
                  <a:lnTo>
                    <a:pt x="851" y="851"/>
                  </a:lnTo>
                  <a:lnTo>
                    <a:pt x="2742" y="851"/>
                  </a:lnTo>
                  <a:close/>
                  <a:moveTo>
                    <a:pt x="4063" y="851"/>
                  </a:moveTo>
                  <a:lnTo>
                    <a:pt x="4063" y="2173"/>
                  </a:lnTo>
                  <a:cubicBezTo>
                    <a:pt x="4063" y="2382"/>
                    <a:pt x="3894" y="2551"/>
                    <a:pt x="3685" y="2551"/>
                  </a:cubicBezTo>
                  <a:lnTo>
                    <a:pt x="3402" y="2551"/>
                  </a:lnTo>
                  <a:lnTo>
                    <a:pt x="3402" y="473"/>
                  </a:lnTo>
                  <a:lnTo>
                    <a:pt x="3685" y="473"/>
                  </a:lnTo>
                  <a:cubicBezTo>
                    <a:pt x="3894" y="473"/>
                    <a:pt x="4063" y="642"/>
                    <a:pt x="4063" y="851"/>
                  </a:cubicBezTo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vert="horz" wrap="square" lIns="68508" tIns="34254" rIns="68508" bIns="34254" numCol="1" anchor="t" anchorCtr="0" compatLnSpc="1">
              <a:prstTxWarp prst="textNoShape">
                <a:avLst/>
              </a:prstTxWarp>
            </a:bodyPr>
            <a:lstStyle/>
            <a:p>
              <a:pPr defTabSz="685051">
                <a:defRPr/>
              </a:pPr>
              <a:endParaRPr lang="en-US" sz="1349" kern="0">
                <a:solidFill>
                  <a:srgbClr val="ADBECB"/>
                </a:solidFill>
              </a:endParaRPr>
            </a:p>
          </p:txBody>
        </p:sp>
        <p:sp>
          <p:nvSpPr>
            <p:cNvPr id="55" name="Textfeld 18">
              <a:extLst>
                <a:ext uri="{FF2B5EF4-FFF2-40B4-BE49-F238E27FC236}">
                  <a16:creationId xmlns:a16="http://schemas.microsoft.com/office/drawing/2014/main" id="{47FD4094-1511-1B44-9B23-24B7E5FCAE4F}"/>
                </a:ext>
              </a:extLst>
            </p:cNvPr>
            <p:cNvSpPr txBox="1"/>
            <p:nvPr/>
          </p:nvSpPr>
          <p:spPr>
            <a:xfrm>
              <a:off x="2515902" y="3459110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HTTP</a:t>
              </a:r>
            </a:p>
          </p:txBody>
        </p:sp>
        <p:sp>
          <p:nvSpPr>
            <p:cNvPr id="56" name="Textfeld 19">
              <a:extLst>
                <a:ext uri="{FF2B5EF4-FFF2-40B4-BE49-F238E27FC236}">
                  <a16:creationId xmlns:a16="http://schemas.microsoft.com/office/drawing/2014/main" id="{8874E8F4-F682-1E4A-9C90-47F9BD60B150}"/>
                </a:ext>
              </a:extLst>
            </p:cNvPr>
            <p:cNvSpPr txBox="1"/>
            <p:nvPr/>
          </p:nvSpPr>
          <p:spPr>
            <a:xfrm>
              <a:off x="3070237" y="3308612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MQTT</a:t>
              </a:r>
            </a:p>
          </p:txBody>
        </p:sp>
        <p:sp>
          <p:nvSpPr>
            <p:cNvPr id="57" name="Textfeld 20">
              <a:extLst>
                <a:ext uri="{FF2B5EF4-FFF2-40B4-BE49-F238E27FC236}">
                  <a16:creationId xmlns:a16="http://schemas.microsoft.com/office/drawing/2014/main" id="{AA77183A-C1C0-9444-8649-FB468A959A96}"/>
                </a:ext>
              </a:extLst>
            </p:cNvPr>
            <p:cNvSpPr txBox="1"/>
            <p:nvPr/>
          </p:nvSpPr>
          <p:spPr>
            <a:xfrm>
              <a:off x="3534733" y="3598673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Modbus</a:t>
              </a:r>
            </a:p>
          </p:txBody>
        </p:sp>
        <p:sp>
          <p:nvSpPr>
            <p:cNvPr id="58" name="Textfeld 21">
              <a:extLst>
                <a:ext uri="{FF2B5EF4-FFF2-40B4-BE49-F238E27FC236}">
                  <a16:creationId xmlns:a16="http://schemas.microsoft.com/office/drawing/2014/main" id="{8380F4F1-CBDD-6443-AE39-626CE4B15117}"/>
                </a:ext>
              </a:extLst>
            </p:cNvPr>
            <p:cNvSpPr txBox="1"/>
            <p:nvPr/>
          </p:nvSpPr>
          <p:spPr>
            <a:xfrm>
              <a:off x="5273739" y="3377353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WS</a:t>
              </a:r>
            </a:p>
          </p:txBody>
        </p:sp>
        <p:sp>
          <p:nvSpPr>
            <p:cNvPr id="59" name="Textfeld 22">
              <a:extLst>
                <a:ext uri="{FF2B5EF4-FFF2-40B4-BE49-F238E27FC236}">
                  <a16:creationId xmlns:a16="http://schemas.microsoft.com/office/drawing/2014/main" id="{87C96655-E9FB-7444-892E-F0E03885C21A}"/>
                </a:ext>
              </a:extLst>
            </p:cNvPr>
            <p:cNvSpPr txBox="1"/>
            <p:nvPr/>
          </p:nvSpPr>
          <p:spPr>
            <a:xfrm>
              <a:off x="7431943" y="3657167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AMQP</a:t>
              </a:r>
            </a:p>
          </p:txBody>
        </p:sp>
        <p:sp>
          <p:nvSpPr>
            <p:cNvPr id="60" name="Textfeld 23">
              <a:extLst>
                <a:ext uri="{FF2B5EF4-FFF2-40B4-BE49-F238E27FC236}">
                  <a16:creationId xmlns:a16="http://schemas.microsoft.com/office/drawing/2014/main" id="{E11286BC-C671-6142-BB0A-EE1F474B624F}"/>
                </a:ext>
              </a:extLst>
            </p:cNvPr>
            <p:cNvSpPr txBox="1"/>
            <p:nvPr/>
          </p:nvSpPr>
          <p:spPr>
            <a:xfrm>
              <a:off x="6041019" y="3626479"/>
              <a:ext cx="573749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OPC-UA</a:t>
              </a:r>
            </a:p>
          </p:txBody>
        </p:sp>
        <p:sp>
          <p:nvSpPr>
            <p:cNvPr id="61" name="Textfeld 24">
              <a:extLst>
                <a:ext uri="{FF2B5EF4-FFF2-40B4-BE49-F238E27FC236}">
                  <a16:creationId xmlns:a16="http://schemas.microsoft.com/office/drawing/2014/main" id="{1E7F01CD-7AA6-3C48-8FEB-276DB4DF84C4}"/>
                </a:ext>
              </a:extLst>
            </p:cNvPr>
            <p:cNvSpPr txBox="1"/>
            <p:nvPr/>
          </p:nvSpPr>
          <p:spPr>
            <a:xfrm>
              <a:off x="4332204" y="3305141"/>
              <a:ext cx="573749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KNX</a:t>
              </a:r>
            </a:p>
          </p:txBody>
        </p:sp>
        <p:sp>
          <p:nvSpPr>
            <p:cNvPr id="62" name="Textfeld 25">
              <a:extLst>
                <a:ext uri="{FF2B5EF4-FFF2-40B4-BE49-F238E27FC236}">
                  <a16:creationId xmlns:a16="http://schemas.microsoft.com/office/drawing/2014/main" id="{1D8616C4-4C32-AD4B-8E3D-2CBD8506F9FC}"/>
                </a:ext>
              </a:extLst>
            </p:cNvPr>
            <p:cNvSpPr txBox="1"/>
            <p:nvPr/>
          </p:nvSpPr>
          <p:spPr>
            <a:xfrm>
              <a:off x="5073885" y="3653872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BACnet</a:t>
              </a:r>
            </a:p>
          </p:txBody>
        </p:sp>
        <p:sp>
          <p:nvSpPr>
            <p:cNvPr id="63" name="Textfeld 26">
              <a:extLst>
                <a:ext uri="{FF2B5EF4-FFF2-40B4-BE49-F238E27FC236}">
                  <a16:creationId xmlns:a16="http://schemas.microsoft.com/office/drawing/2014/main" id="{C9D3C4FD-405C-714B-886E-F2FA9A28FCAC}"/>
                </a:ext>
              </a:extLst>
            </p:cNvPr>
            <p:cNvSpPr txBox="1"/>
            <p:nvPr/>
          </p:nvSpPr>
          <p:spPr>
            <a:xfrm>
              <a:off x="6193236" y="3346650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ECHONET</a:t>
              </a:r>
              <a:endParaRPr lang="en-US" sz="1200" dirty="0">
                <a:solidFill>
                  <a:schemeClr val="accent5">
                    <a:lumMod val="75000"/>
                  </a:schemeClr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64" name="Textfeld 27">
              <a:extLst>
                <a:ext uri="{FF2B5EF4-FFF2-40B4-BE49-F238E27FC236}">
                  <a16:creationId xmlns:a16="http://schemas.microsoft.com/office/drawing/2014/main" id="{C5E39AFF-AAE1-8B47-A83A-9B1A7B58130D}"/>
                </a:ext>
              </a:extLst>
            </p:cNvPr>
            <p:cNvSpPr txBox="1"/>
            <p:nvPr/>
          </p:nvSpPr>
          <p:spPr>
            <a:xfrm>
              <a:off x="2964306" y="3540807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JSON</a:t>
              </a:r>
            </a:p>
          </p:txBody>
        </p:sp>
        <p:sp>
          <p:nvSpPr>
            <p:cNvPr id="65" name="Textfeld 28">
              <a:extLst>
                <a:ext uri="{FF2B5EF4-FFF2-40B4-BE49-F238E27FC236}">
                  <a16:creationId xmlns:a16="http://schemas.microsoft.com/office/drawing/2014/main" id="{C86648BA-6C45-9043-A793-64F64D584893}"/>
                </a:ext>
              </a:extLst>
            </p:cNvPr>
            <p:cNvSpPr txBox="1"/>
            <p:nvPr/>
          </p:nvSpPr>
          <p:spPr>
            <a:xfrm>
              <a:off x="5699142" y="3461462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XML</a:t>
              </a:r>
            </a:p>
          </p:txBody>
        </p:sp>
        <p:sp>
          <p:nvSpPr>
            <p:cNvPr id="66" name="Textfeld 29">
              <a:extLst>
                <a:ext uri="{FF2B5EF4-FFF2-40B4-BE49-F238E27FC236}">
                  <a16:creationId xmlns:a16="http://schemas.microsoft.com/office/drawing/2014/main" id="{EAC0AF47-CB37-0B42-B820-3B15AD4F987F}"/>
                </a:ext>
              </a:extLst>
            </p:cNvPr>
            <p:cNvSpPr txBox="1"/>
            <p:nvPr/>
          </p:nvSpPr>
          <p:spPr>
            <a:xfrm>
              <a:off x="7728672" y="3370542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EXI</a:t>
              </a:r>
            </a:p>
          </p:txBody>
        </p:sp>
        <p:sp>
          <p:nvSpPr>
            <p:cNvPr id="67" name="Textfeld 30">
              <a:extLst>
                <a:ext uri="{FF2B5EF4-FFF2-40B4-BE49-F238E27FC236}">
                  <a16:creationId xmlns:a16="http://schemas.microsoft.com/office/drawing/2014/main" id="{B2DE03FD-BA52-BD46-B234-A6E937D5EC66}"/>
                </a:ext>
              </a:extLst>
            </p:cNvPr>
            <p:cNvSpPr txBox="1"/>
            <p:nvPr/>
          </p:nvSpPr>
          <p:spPr>
            <a:xfrm>
              <a:off x="4564867" y="3507707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CBOR</a:t>
              </a:r>
            </a:p>
          </p:txBody>
        </p:sp>
        <p:sp>
          <p:nvSpPr>
            <p:cNvPr id="68" name="Textfeld 31">
              <a:extLst>
                <a:ext uri="{FF2B5EF4-FFF2-40B4-BE49-F238E27FC236}">
                  <a16:creationId xmlns:a16="http://schemas.microsoft.com/office/drawing/2014/main" id="{A49F53D1-3A83-7E4E-9019-A3BEB18640B6}"/>
                </a:ext>
              </a:extLst>
            </p:cNvPr>
            <p:cNvSpPr txBox="1"/>
            <p:nvPr/>
          </p:nvSpPr>
          <p:spPr>
            <a:xfrm>
              <a:off x="3625200" y="3399695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OAUTH2</a:t>
              </a:r>
            </a:p>
          </p:txBody>
        </p:sp>
        <p:sp>
          <p:nvSpPr>
            <p:cNvPr id="69" name="Textfeld 32">
              <a:extLst>
                <a:ext uri="{FF2B5EF4-FFF2-40B4-BE49-F238E27FC236}">
                  <a16:creationId xmlns:a16="http://schemas.microsoft.com/office/drawing/2014/main" id="{805BE63F-AB04-F445-9BB3-8364A6D8A5EE}"/>
                </a:ext>
              </a:extLst>
            </p:cNvPr>
            <p:cNvSpPr txBox="1"/>
            <p:nvPr/>
          </p:nvSpPr>
          <p:spPr>
            <a:xfrm>
              <a:off x="6769912" y="3567300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API Key</a:t>
              </a:r>
            </a:p>
          </p:txBody>
        </p:sp>
        <p:sp>
          <p:nvSpPr>
            <p:cNvPr id="70" name="Textfeld 33">
              <a:extLst>
                <a:ext uri="{FF2B5EF4-FFF2-40B4-BE49-F238E27FC236}">
                  <a16:creationId xmlns:a16="http://schemas.microsoft.com/office/drawing/2014/main" id="{5686C6FC-7FA3-8847-BF87-D5EBF04C35F0}"/>
                </a:ext>
              </a:extLst>
            </p:cNvPr>
            <p:cNvSpPr txBox="1"/>
            <p:nvPr/>
          </p:nvSpPr>
          <p:spPr>
            <a:xfrm>
              <a:off x="7148315" y="3373156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Bearer</a:t>
              </a:r>
            </a:p>
          </p:txBody>
        </p:sp>
        <p:sp>
          <p:nvSpPr>
            <p:cNvPr id="71" name="Textfeld 34">
              <a:extLst>
                <a:ext uri="{FF2B5EF4-FFF2-40B4-BE49-F238E27FC236}">
                  <a16:creationId xmlns:a16="http://schemas.microsoft.com/office/drawing/2014/main" id="{6C12C3E1-687B-3940-9ADB-13509CC1201C}"/>
                </a:ext>
              </a:extLst>
            </p:cNvPr>
            <p:cNvSpPr txBox="1"/>
            <p:nvPr/>
          </p:nvSpPr>
          <p:spPr>
            <a:xfrm>
              <a:off x="4909232" y="3313112"/>
              <a:ext cx="573749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TLV</a:t>
              </a:r>
            </a:p>
          </p:txBody>
        </p:sp>
        <p:sp>
          <p:nvSpPr>
            <p:cNvPr id="72" name="Rechteck 35">
              <a:extLst>
                <a:ext uri="{FF2B5EF4-FFF2-40B4-BE49-F238E27FC236}">
                  <a16:creationId xmlns:a16="http://schemas.microsoft.com/office/drawing/2014/main" id="{B43432E4-BC0D-D441-9267-92A04BF71FA7}"/>
                </a:ext>
              </a:extLst>
            </p:cNvPr>
            <p:cNvSpPr/>
            <p:nvPr/>
          </p:nvSpPr>
          <p:spPr bwMode="auto">
            <a:xfrm>
              <a:off x="2453600" y="3307315"/>
              <a:ext cx="5712061" cy="517417"/>
            </a:xfrm>
            <a:prstGeom prst="rect">
              <a:avLst/>
            </a:prstGeom>
            <a:solidFill>
              <a:srgbClr val="FFFFFF">
                <a:alpha val="70980"/>
              </a:srgbClr>
            </a:solidFill>
            <a:ln>
              <a:noFill/>
            </a:ln>
            <a:effectLst/>
          </p:spPr>
          <p:txBody>
            <a:bodyPr wrap="square" lIns="108000" tIns="54000" rIns="108000" bIns="5400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en-US" sz="18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pic>
          <p:nvPicPr>
            <p:cNvPr id="73" name="Picture 2" descr="ThingDescription">
              <a:extLst>
                <a:ext uri="{FF2B5EF4-FFF2-40B4-BE49-F238E27FC236}">
                  <a16:creationId xmlns:a16="http://schemas.microsoft.com/office/drawing/2014/main" id="{E39B76DE-4AA7-4242-B89F-EB17FFC8AC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09959" y="3018593"/>
              <a:ext cx="385915" cy="488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4" name="Picture 2" descr="ThingDescription">
              <a:extLst>
                <a:ext uri="{FF2B5EF4-FFF2-40B4-BE49-F238E27FC236}">
                  <a16:creationId xmlns:a16="http://schemas.microsoft.com/office/drawing/2014/main" id="{C310FAB8-DB20-0045-8684-67D1CB5A5C9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18162" y="3018593"/>
              <a:ext cx="385915" cy="488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5" name="Picture 2" descr="ThingDescription">
              <a:extLst>
                <a:ext uri="{FF2B5EF4-FFF2-40B4-BE49-F238E27FC236}">
                  <a16:creationId xmlns:a16="http://schemas.microsoft.com/office/drawing/2014/main" id="{06BDD302-69F4-0D45-95E4-D7C5CEC4A8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22461" y="3018593"/>
              <a:ext cx="385915" cy="488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6" name="Picture 2" descr="ThingDescription">
              <a:extLst>
                <a:ext uri="{FF2B5EF4-FFF2-40B4-BE49-F238E27FC236}">
                  <a16:creationId xmlns:a16="http://schemas.microsoft.com/office/drawing/2014/main" id="{26518069-BCC5-7944-B45C-AFD269EE61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54610" y="3018593"/>
              <a:ext cx="385915" cy="488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C4838C6-FFAA-C040-B328-43F828400CAB}"/>
              </a:ext>
            </a:extLst>
          </p:cNvPr>
          <p:cNvCxnSpPr/>
          <p:nvPr/>
        </p:nvCxnSpPr>
        <p:spPr>
          <a:xfrm>
            <a:off x="5791200" y="4799995"/>
            <a:ext cx="598311" cy="6913"/>
          </a:xfrm>
          <a:prstGeom prst="straightConnector1">
            <a:avLst/>
          </a:prstGeom>
          <a:ln w="698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35955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0136" y="176705"/>
            <a:ext cx="10972800" cy="1158240"/>
          </a:xfrm>
        </p:spPr>
        <p:txBody>
          <a:bodyPr>
            <a:normAutofit/>
          </a:bodyPr>
          <a:lstStyle/>
          <a:p>
            <a:pPr marL="456945"/>
            <a:r>
              <a:rPr lang="en-US" noProof="0" dirty="0">
                <a:ea typeface="Intel Clear Pro" panose="020B0804020202060201" pitchFamily="34" charset="0"/>
                <a:cs typeface="Intel Clear Pro" panose="020B0804020202060201" pitchFamily="34" charset="0"/>
              </a:rPr>
              <a:t>Descriptive Interoperability: TDs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137" y="998504"/>
            <a:ext cx="5512100" cy="4588370"/>
          </a:xfrm>
        </p:spPr>
        <p:txBody>
          <a:bodyPr/>
          <a:lstStyle/>
          <a:p>
            <a:pPr marL="0" indent="0">
              <a:buNone/>
            </a:pPr>
            <a:r>
              <a:rPr lang="en-US" noProof="0" dirty="0">
                <a:latin typeface="+mj-lt"/>
                <a:ea typeface="Intel Clear Pro" panose="020B0804020202060201" pitchFamily="34" charset="0"/>
                <a:cs typeface="Intel Clear Pro" panose="020B0804020202060201" pitchFamily="34" charset="0"/>
              </a:rPr>
              <a:t>WoT Thing Description (TD)</a:t>
            </a:r>
          </a:p>
        </p:txBody>
      </p:sp>
      <p:sp>
        <p:nvSpPr>
          <p:cNvPr id="5" name="Rectangle 3"/>
          <p:cNvSpPr/>
          <p:nvPr/>
        </p:nvSpPr>
        <p:spPr>
          <a:xfrm>
            <a:off x="6783692" y="1626931"/>
            <a:ext cx="3886408" cy="459035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3889">
              <a:lnSpc>
                <a:spcPct val="90000"/>
              </a:lnSpc>
              <a:defRPr/>
            </a:pP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de-DE" sz="1299" dirty="0">
              <a:solidFill>
                <a:prstClr val="black"/>
              </a:solidFill>
              <a:latin typeface="Consolas" panose="020B0609020204030204" pitchFamily="49" charset="0"/>
              <a:ea typeface="Calibri"/>
              <a:cs typeface="Times New Roman"/>
            </a:endParaRPr>
          </a:p>
          <a:p>
            <a:pPr defTabSz="913889">
              <a:lnSpc>
                <a:spcPct val="90000"/>
              </a:lnSpc>
              <a:defRPr/>
            </a:pP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sz="1299" b="1" dirty="0">
                <a:solidFill>
                  <a:srgbClr val="FF9900"/>
                </a:solidFill>
                <a:latin typeface="Consolas" panose="020B0609020204030204" pitchFamily="49" charset="0"/>
              </a:rPr>
              <a:t>"@</a:t>
            </a:r>
            <a:r>
              <a:rPr lang="de-DE" sz="1299" b="1" dirty="0" err="1">
                <a:solidFill>
                  <a:srgbClr val="FF9900"/>
                </a:solidFill>
                <a:latin typeface="Consolas" panose="020B0609020204030204" pitchFamily="49" charset="0"/>
              </a:rPr>
              <a:t>context</a:t>
            </a:r>
            <a:r>
              <a:rPr lang="de-DE" sz="1299" b="1" dirty="0">
                <a:solidFill>
                  <a:srgbClr val="FF9900"/>
                </a:solidFill>
                <a:latin typeface="Consolas" panose="020B0609020204030204" pitchFamily="49" charset="0"/>
              </a:rPr>
              <a:t>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: [</a:t>
            </a:r>
            <a:endParaRPr lang="de-DE" sz="1299" dirty="0">
              <a:solidFill>
                <a:prstClr val="black"/>
              </a:solidFill>
              <a:latin typeface="Consolas" panose="020B0609020204030204" pitchFamily="49" charset="0"/>
              <a:ea typeface="Calibri"/>
              <a:cs typeface="Times New Roman"/>
            </a:endParaRPr>
          </a:p>
          <a:p>
            <a:pPr defTabSz="913889">
              <a:lnSpc>
                <a:spcPct val="90000"/>
              </a:lnSpc>
              <a:defRPr/>
            </a:pP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de-DE" sz="1299" b="1" dirty="0">
                <a:solidFill>
                  <a:srgbClr val="4A7B7C"/>
                </a:solidFill>
                <a:latin typeface="Consolas" panose="020B0609020204030204" pitchFamily="49" charset="0"/>
              </a:rPr>
              <a:t>"https://www.w3.org/2019/wot/td/v1"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endParaRPr lang="de-DE" sz="1299" dirty="0">
              <a:solidFill>
                <a:prstClr val="black"/>
              </a:solidFill>
              <a:latin typeface="Consolas" panose="020B0609020204030204" pitchFamily="49" charset="0"/>
              <a:ea typeface="Calibri"/>
              <a:cs typeface="Times New Roman"/>
            </a:endParaRPr>
          </a:p>
          <a:p>
            <a:pPr defTabSz="913889">
              <a:lnSpc>
                <a:spcPct val="90000"/>
              </a:lnSpc>
              <a:defRPr/>
            </a:pP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    { </a:t>
            </a:r>
            <a:r>
              <a:rPr lang="de-DE" sz="1299" b="1" dirty="0">
                <a:solidFill>
                  <a:srgbClr val="C0504D"/>
                </a:solidFill>
                <a:latin typeface="Consolas" panose="020B0609020204030204" pitchFamily="49" charset="0"/>
              </a:rPr>
              <a:t>"</a:t>
            </a:r>
            <a:r>
              <a:rPr lang="de-DE" sz="1299" b="1" dirty="0" err="1">
                <a:solidFill>
                  <a:srgbClr val="C0504D"/>
                </a:solidFill>
                <a:latin typeface="Consolas" panose="020B0609020204030204" pitchFamily="49" charset="0"/>
              </a:rPr>
              <a:t>iot</a:t>
            </a:r>
            <a:r>
              <a:rPr lang="de-DE" sz="1299" b="1" dirty="0">
                <a:solidFill>
                  <a:srgbClr val="C0504D"/>
                </a:solidFill>
                <a:latin typeface="Consolas" panose="020B0609020204030204" pitchFamily="49" charset="0"/>
              </a:rPr>
              <a:t>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de-DE" sz="1299" dirty="0">
                <a:solidFill>
                  <a:srgbClr val="C0504D"/>
                </a:solidFill>
                <a:latin typeface="Consolas" panose="020B0609020204030204" pitchFamily="49" charset="0"/>
              </a:rPr>
              <a:t>"http://iotschema.org/"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 }</a:t>
            </a:r>
            <a:endParaRPr lang="de-DE" sz="1299" dirty="0">
              <a:solidFill>
                <a:prstClr val="black"/>
              </a:solidFill>
              <a:latin typeface="Consolas" panose="020B0609020204030204" pitchFamily="49" charset="0"/>
              <a:ea typeface="Calibri"/>
              <a:cs typeface="Times New Roman"/>
            </a:endParaRPr>
          </a:p>
          <a:p>
            <a:pPr defTabSz="913889">
              <a:lnSpc>
                <a:spcPct val="90000"/>
              </a:lnSpc>
              <a:defRPr/>
            </a:pP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  ],</a:t>
            </a:r>
            <a:endParaRPr lang="de-DE" sz="1299" dirty="0">
              <a:solidFill>
                <a:prstClr val="black"/>
              </a:solidFill>
              <a:latin typeface="Consolas" panose="020B0609020204030204" pitchFamily="49" charset="0"/>
              <a:ea typeface="Calibri"/>
              <a:cs typeface="Times New Roman"/>
            </a:endParaRPr>
          </a:p>
          <a:p>
            <a:pPr defTabSz="913889">
              <a:lnSpc>
                <a:spcPct val="90000"/>
              </a:lnSpc>
              <a:defRPr/>
            </a:pP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sz="1299" b="1" dirty="0">
                <a:solidFill>
                  <a:srgbClr val="4A7B7C"/>
                </a:solidFill>
                <a:latin typeface="Consolas" panose="020B0609020204030204" pitchFamily="49" charset="0"/>
              </a:rPr>
              <a:t>"</a:t>
            </a:r>
            <a:r>
              <a:rPr lang="de-DE" sz="1299" b="1" dirty="0" err="1">
                <a:solidFill>
                  <a:srgbClr val="4A7B7C"/>
                </a:solidFill>
                <a:latin typeface="Consolas" panose="020B0609020204030204" pitchFamily="49" charset="0"/>
              </a:rPr>
              <a:t>id</a:t>
            </a:r>
            <a:r>
              <a:rPr lang="de-DE" sz="1299" b="1" dirty="0">
                <a:solidFill>
                  <a:srgbClr val="4A7B7C"/>
                </a:solidFill>
                <a:latin typeface="Consolas" panose="020B0609020204030204" pitchFamily="49" charset="0"/>
              </a:rPr>
              <a:t>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de-DE" sz="1299" dirty="0">
                <a:solidFill>
                  <a:srgbClr val="0000FF"/>
                </a:solidFill>
                <a:latin typeface="Consolas" panose="020B0609020204030204" pitchFamily="49" charset="0"/>
              </a:rPr>
              <a:t>"urn:dev:org:32473:1234567890"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pPr lvl="0">
              <a:lnSpc>
                <a:spcPct val="90000"/>
              </a:lnSpc>
              <a:defRPr/>
            </a:pP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sz="1299" b="1" dirty="0">
                <a:solidFill>
                  <a:srgbClr val="4A7B7C"/>
                </a:solidFill>
                <a:latin typeface="Consolas" panose="020B0609020204030204" pitchFamily="49" charset="0"/>
              </a:rPr>
              <a:t>"title"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de-DE" sz="1299" dirty="0">
                <a:solidFill>
                  <a:srgbClr val="0000FF"/>
                </a:solidFill>
                <a:latin typeface="Consolas" panose="020B0609020204030204" pitchFamily="49" charset="0"/>
              </a:rPr>
              <a:t>"MyLEDThing"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pPr defTabSz="913889">
              <a:lnSpc>
                <a:spcPct val="90000"/>
              </a:lnSpc>
              <a:defRPr/>
            </a:pP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sz="1299" b="1" dirty="0">
                <a:solidFill>
                  <a:srgbClr val="4A7B7C"/>
                </a:solidFill>
                <a:latin typeface="Consolas" panose="020B0609020204030204" pitchFamily="49" charset="0"/>
              </a:rPr>
              <a:t>"</a:t>
            </a:r>
            <a:r>
              <a:rPr lang="de-DE" sz="1299" b="1" dirty="0" err="1">
                <a:solidFill>
                  <a:srgbClr val="4A7B7C"/>
                </a:solidFill>
                <a:latin typeface="Consolas" panose="020B0609020204030204" pitchFamily="49" charset="0"/>
              </a:rPr>
              <a:t>description</a:t>
            </a:r>
            <a:r>
              <a:rPr lang="de-DE" sz="1299" b="1" dirty="0">
                <a:solidFill>
                  <a:srgbClr val="4A7B7C"/>
                </a:solidFill>
                <a:latin typeface="Consolas" panose="020B0609020204030204" pitchFamily="49" charset="0"/>
              </a:rPr>
              <a:t>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de-DE" sz="1299" dirty="0">
                <a:solidFill>
                  <a:srgbClr val="0000FF"/>
                </a:solidFill>
                <a:latin typeface="Consolas" panose="020B0609020204030204" pitchFamily="49" charset="0"/>
              </a:rPr>
              <a:t>"RGB LED </a:t>
            </a:r>
            <a:r>
              <a:rPr lang="de-DE" sz="1299" dirty="0" err="1">
                <a:solidFill>
                  <a:srgbClr val="0000FF"/>
                </a:solidFill>
                <a:latin typeface="Consolas" panose="020B0609020204030204" pitchFamily="49" charset="0"/>
              </a:rPr>
              <a:t>torchiere</a:t>
            </a:r>
            <a:r>
              <a:rPr lang="de-DE" sz="1299" dirty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pPr defTabSz="913889">
              <a:lnSpc>
                <a:spcPct val="90000"/>
              </a:lnSpc>
              <a:defRPr/>
            </a:pP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sz="1299" b="1" dirty="0">
                <a:solidFill>
                  <a:srgbClr val="FF9900"/>
                </a:solidFill>
                <a:latin typeface="Consolas" panose="020B0609020204030204" pitchFamily="49" charset="0"/>
              </a:rPr>
              <a:t>"@type"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: [</a:t>
            </a:r>
            <a:r>
              <a:rPr lang="de-DE" sz="1299" dirty="0">
                <a:solidFill>
                  <a:srgbClr val="0000FF"/>
                </a:solidFill>
                <a:latin typeface="Consolas" panose="020B0609020204030204" pitchFamily="49" charset="0"/>
              </a:rPr>
              <a:t>"Thing"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e-DE" sz="1299" b="1" dirty="0">
                <a:solidFill>
                  <a:srgbClr val="C0504D"/>
                </a:solidFill>
                <a:latin typeface="Consolas" panose="020B0609020204030204" pitchFamily="49" charset="0"/>
              </a:rPr>
              <a:t>"</a:t>
            </a:r>
            <a:r>
              <a:rPr lang="de-DE" sz="1299" b="1" dirty="0" err="1">
                <a:solidFill>
                  <a:srgbClr val="C0504D"/>
                </a:solidFill>
                <a:latin typeface="Consolas" panose="020B0609020204030204" pitchFamily="49" charset="0"/>
              </a:rPr>
              <a:t>iot:Light</a:t>
            </a:r>
            <a:r>
              <a:rPr lang="de-DE" sz="1299" b="1" dirty="0">
                <a:solidFill>
                  <a:srgbClr val="C0504D"/>
                </a:solidFill>
                <a:latin typeface="Consolas" panose="020B0609020204030204" pitchFamily="49" charset="0"/>
              </a:rPr>
              <a:t>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],</a:t>
            </a:r>
            <a:endParaRPr lang="de-DE" sz="1299" dirty="0">
              <a:solidFill>
                <a:prstClr val="black"/>
              </a:solidFill>
              <a:latin typeface="Consolas" panose="020B0609020204030204" pitchFamily="49" charset="0"/>
              <a:ea typeface="Calibri"/>
              <a:cs typeface="Times New Roman"/>
            </a:endParaRPr>
          </a:p>
          <a:p>
            <a:pPr defTabSz="913889">
              <a:lnSpc>
                <a:spcPct val="90000"/>
              </a:lnSpc>
              <a:defRPr/>
            </a:pPr>
            <a:r>
              <a:rPr lang="de-DE" sz="1299" b="1" dirty="0">
                <a:solidFill>
                  <a:srgbClr val="4A7B7C"/>
                </a:solidFill>
                <a:latin typeface="Consolas" panose="020B0609020204030204" pitchFamily="49" charset="0"/>
              </a:rPr>
              <a:t>  "securityDefinitions"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: {</a:t>
            </a:r>
          </a:p>
          <a:p>
            <a:pPr defTabSz="913889">
              <a:lnSpc>
                <a:spcPct val="90000"/>
              </a:lnSpc>
              <a:defRPr/>
            </a:pP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de-DE" sz="1299" dirty="0">
                <a:solidFill>
                  <a:srgbClr val="4A7B7C"/>
                </a:solidFill>
                <a:latin typeface="Consolas" panose="020B0609020204030204" pitchFamily="49" charset="0"/>
              </a:rPr>
              <a:t>"default"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: {</a:t>
            </a:r>
            <a:r>
              <a:rPr lang="de-DE" sz="1299" b="1" dirty="0">
                <a:solidFill>
                  <a:srgbClr val="4A7B7C"/>
                </a:solidFill>
                <a:latin typeface="Consolas" panose="020B0609020204030204" pitchFamily="49" charset="0"/>
              </a:rPr>
              <a:t>"scheme"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de-DE" sz="1299" dirty="0">
                <a:solidFill>
                  <a:srgbClr val="4A7B7C"/>
                </a:solidFill>
                <a:latin typeface="Consolas" panose="020B0609020204030204" pitchFamily="49" charset="0"/>
              </a:rPr>
              <a:t>"</a:t>
            </a:r>
            <a:r>
              <a:rPr lang="de-DE" sz="1299" dirty="0" err="1">
                <a:solidFill>
                  <a:srgbClr val="4A7B7C"/>
                </a:solidFill>
                <a:latin typeface="Consolas" panose="020B0609020204030204" pitchFamily="49" charset="0"/>
              </a:rPr>
              <a:t>bearer</a:t>
            </a:r>
            <a:r>
              <a:rPr lang="de-DE" sz="1299" b="1" dirty="0">
                <a:solidFill>
                  <a:srgbClr val="4A7B7C"/>
                </a:solidFill>
                <a:latin typeface="Consolas" panose="020B0609020204030204" pitchFamily="49" charset="0"/>
              </a:rPr>
              <a:t>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defTabSz="913889">
              <a:lnSpc>
                <a:spcPct val="90000"/>
              </a:lnSpc>
              <a:defRPr/>
            </a:pP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  },</a:t>
            </a:r>
          </a:p>
          <a:p>
            <a:pPr lvl="0">
              <a:lnSpc>
                <a:spcPct val="90000"/>
              </a:lnSpc>
              <a:defRPr/>
            </a:pPr>
            <a:r>
              <a:rPr lang="de-DE" sz="1299" b="1" dirty="0">
                <a:solidFill>
                  <a:srgbClr val="4A7B7C"/>
                </a:solidFill>
                <a:latin typeface="Consolas" panose="020B0609020204030204" pitchFamily="49" charset="0"/>
              </a:rPr>
              <a:t>  "security"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: [</a:t>
            </a:r>
            <a:r>
              <a:rPr lang="de-DE" sz="1299" dirty="0">
                <a:solidFill>
                  <a:srgbClr val="4A7B7C"/>
                </a:solidFill>
                <a:latin typeface="Consolas" panose="020B0609020204030204" pitchFamily="49" charset="0"/>
              </a:rPr>
              <a:t>"default"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],</a:t>
            </a:r>
            <a:endParaRPr lang="de-DE" sz="1299" dirty="0">
              <a:solidFill>
                <a:prstClr val="black"/>
              </a:solidFill>
              <a:latin typeface="Consolas" panose="020B0609020204030204" pitchFamily="49" charset="0"/>
              <a:ea typeface="Calibri"/>
              <a:cs typeface="Times New Roman"/>
            </a:endParaRPr>
          </a:p>
          <a:p>
            <a:pPr defTabSz="913889">
              <a:lnSpc>
                <a:spcPct val="90000"/>
              </a:lnSpc>
              <a:defRPr/>
            </a:pP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sz="1299" b="1" dirty="0">
                <a:solidFill>
                  <a:srgbClr val="FF0000"/>
                </a:solidFill>
                <a:latin typeface="Consolas" panose="020B0609020204030204" pitchFamily="49" charset="0"/>
              </a:rPr>
              <a:t>"</a:t>
            </a:r>
            <a:r>
              <a:rPr lang="de-DE" sz="1299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properties</a:t>
            </a:r>
            <a:r>
              <a:rPr lang="de-DE" sz="1299" b="1" dirty="0">
                <a:solidFill>
                  <a:srgbClr val="FF0000"/>
                </a:solidFill>
                <a:latin typeface="Consolas" panose="020B0609020204030204" pitchFamily="49" charset="0"/>
              </a:rPr>
              <a:t>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: {</a:t>
            </a:r>
          </a:p>
          <a:p>
            <a:pPr lvl="0">
              <a:lnSpc>
                <a:spcPct val="90000"/>
              </a:lnSpc>
              <a:defRPr/>
            </a:pP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  <a:ea typeface="Calibri"/>
                <a:cs typeface="Times New Roman"/>
              </a:rPr>
              <a:t>    </a:t>
            </a:r>
            <a:r>
              <a:rPr lang="de-DE" sz="1299" dirty="0">
                <a:solidFill>
                  <a:srgbClr val="0000FF"/>
                </a:solidFill>
                <a:latin typeface="Consolas" panose="020B0609020204030204" pitchFamily="49" charset="0"/>
              </a:rPr>
              <a:t>"brightness"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: {</a:t>
            </a:r>
            <a:endParaRPr lang="de-DE" sz="1299" dirty="0">
              <a:solidFill>
                <a:srgbClr val="FF0066"/>
              </a:solidFill>
              <a:latin typeface="Consolas" panose="020B0609020204030204" pitchFamily="49" charset="0"/>
            </a:endParaRPr>
          </a:p>
          <a:p>
            <a:pPr lvl="0">
              <a:lnSpc>
                <a:spcPct val="90000"/>
              </a:lnSpc>
              <a:defRPr/>
            </a:pPr>
            <a:r>
              <a:rPr lang="de-DE" sz="1299" b="1" dirty="0">
                <a:solidFill>
                  <a:srgbClr val="FF0066"/>
                </a:solidFill>
                <a:latin typeface="Consolas" panose="020B0609020204030204" pitchFamily="49" charset="0"/>
              </a:rPr>
              <a:t>     </a:t>
            </a:r>
            <a:r>
              <a:rPr lang="de-DE" sz="1299" b="1" dirty="0">
                <a:solidFill>
                  <a:srgbClr val="FF9900"/>
                </a:solidFill>
                <a:latin typeface="Consolas" panose="020B0609020204030204" pitchFamily="49" charset="0"/>
              </a:rPr>
              <a:t> "@type"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: [</a:t>
            </a:r>
            <a:r>
              <a:rPr lang="de-DE" sz="1299" b="1" dirty="0">
                <a:solidFill>
                  <a:srgbClr val="C0504D"/>
                </a:solidFill>
                <a:latin typeface="Consolas" panose="020B0609020204030204" pitchFamily="49" charset="0"/>
              </a:rPr>
              <a:t>"iot:Brightness"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],</a:t>
            </a:r>
            <a:endParaRPr lang="de-DE" sz="1299" dirty="0">
              <a:solidFill>
                <a:srgbClr val="000000"/>
              </a:solidFill>
              <a:latin typeface="Consolas" panose="020B0609020204030204" pitchFamily="49" charset="0"/>
              <a:ea typeface="ＭＳ Ｐゴシック" charset="-128"/>
            </a:endParaRPr>
          </a:p>
          <a:p>
            <a:pPr defTabSz="913889">
              <a:lnSpc>
                <a:spcPct val="90000"/>
              </a:lnSpc>
              <a:defRPr/>
            </a:pP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  <a:ea typeface="ＭＳ Ｐゴシック" charset="-128"/>
              </a:rPr>
              <a:t>     </a:t>
            </a:r>
            <a:r>
              <a:rPr lang="de-DE" sz="1299" dirty="0">
                <a:solidFill>
                  <a:srgbClr val="FF0066"/>
                </a:solidFill>
                <a:latin typeface="Consolas" panose="020B0609020204030204" pitchFamily="49" charset="0"/>
              </a:rPr>
              <a:t> </a:t>
            </a:r>
            <a:r>
              <a:rPr lang="de-DE" sz="1299" b="1" dirty="0">
                <a:solidFill>
                  <a:srgbClr val="FF0066"/>
                </a:solidFill>
                <a:latin typeface="Consolas" panose="020B0609020204030204" pitchFamily="49" charset="0"/>
              </a:rPr>
              <a:t>"type"</a:t>
            </a:r>
            <a:r>
              <a:rPr lang="de-DE" sz="1299" dirty="0">
                <a:solidFill>
                  <a:prstClr val="black"/>
                </a:solidFill>
                <a:latin typeface="Consolas" panose="020B0609020204030204" pitchFamily="49" charset="0"/>
              </a:rPr>
              <a:t>:</a:t>
            </a:r>
            <a:r>
              <a:rPr lang="de-DE" sz="1299" dirty="0">
                <a:solidFill>
                  <a:srgbClr val="FF0066"/>
                </a:solidFill>
                <a:latin typeface="Consolas" panose="020B0609020204030204" pitchFamily="49" charset="0"/>
              </a:rPr>
              <a:t> "integer",</a:t>
            </a:r>
          </a:p>
          <a:p>
            <a:pPr defTabSz="913889">
              <a:lnSpc>
                <a:spcPct val="90000"/>
              </a:lnSpc>
              <a:defRPr/>
            </a:pPr>
            <a:r>
              <a:rPr lang="de-DE" sz="1299" b="1" dirty="0">
                <a:solidFill>
                  <a:srgbClr val="FF0066"/>
                </a:solidFill>
                <a:latin typeface="Consolas" panose="020B0609020204030204" pitchFamily="49" charset="0"/>
              </a:rPr>
              <a:t>      "</a:t>
            </a:r>
            <a:r>
              <a:rPr lang="de-DE" sz="1299" b="1" dirty="0" err="1">
                <a:solidFill>
                  <a:srgbClr val="FF0066"/>
                </a:solidFill>
                <a:latin typeface="Consolas" panose="020B0609020204030204" pitchFamily="49" charset="0"/>
              </a:rPr>
              <a:t>minimum</a:t>
            </a:r>
            <a:r>
              <a:rPr lang="de-DE" sz="1299" b="1" dirty="0">
                <a:solidFill>
                  <a:srgbClr val="FF0066"/>
                </a:solidFill>
                <a:latin typeface="Consolas" panose="020B0609020204030204" pitchFamily="49" charset="0"/>
              </a:rPr>
              <a:t>"</a:t>
            </a:r>
            <a:r>
              <a:rPr lang="de-DE" sz="1299" dirty="0">
                <a:solidFill>
                  <a:prstClr val="black"/>
                </a:solidFill>
                <a:latin typeface="Consolas" panose="020B0609020204030204" pitchFamily="49" charset="0"/>
              </a:rPr>
              <a:t>:</a:t>
            </a:r>
            <a:r>
              <a:rPr lang="de-DE" sz="1299" dirty="0">
                <a:solidFill>
                  <a:srgbClr val="FF0066"/>
                </a:solidFill>
                <a:latin typeface="Consolas" panose="020B0609020204030204" pitchFamily="49" charset="0"/>
              </a:rPr>
              <a:t> 0,</a:t>
            </a:r>
            <a:endParaRPr lang="de-DE" sz="1299" dirty="0">
              <a:solidFill>
                <a:prstClr val="black"/>
              </a:solidFill>
              <a:latin typeface="Consolas" panose="020B0609020204030204" pitchFamily="49" charset="0"/>
              <a:ea typeface="Calibri"/>
              <a:cs typeface="Times New Roman"/>
            </a:endParaRPr>
          </a:p>
          <a:p>
            <a:pPr defTabSz="913889">
              <a:lnSpc>
                <a:spcPct val="90000"/>
              </a:lnSpc>
              <a:defRPr/>
            </a:pPr>
            <a:r>
              <a:rPr lang="de-DE" sz="1299" b="1" dirty="0">
                <a:solidFill>
                  <a:srgbClr val="FF0066"/>
                </a:solidFill>
                <a:latin typeface="Consolas" panose="020B0609020204030204" pitchFamily="49" charset="0"/>
              </a:rPr>
              <a:t>      "maximum"</a:t>
            </a:r>
            <a:r>
              <a:rPr lang="de-DE" sz="1299" dirty="0">
                <a:solidFill>
                  <a:prstClr val="black"/>
                </a:solidFill>
                <a:latin typeface="Consolas" panose="020B0609020204030204" pitchFamily="49" charset="0"/>
              </a:rPr>
              <a:t>:</a:t>
            </a:r>
            <a:r>
              <a:rPr lang="de-DE" sz="1299" dirty="0">
                <a:solidFill>
                  <a:srgbClr val="FF0066"/>
                </a:solidFill>
                <a:latin typeface="Consolas" panose="020B0609020204030204" pitchFamily="49" charset="0"/>
              </a:rPr>
              <a:t> 100,</a:t>
            </a:r>
            <a:endParaRPr lang="de-DE" sz="1299" dirty="0">
              <a:solidFill>
                <a:prstClr val="black"/>
              </a:solidFill>
              <a:latin typeface="Consolas" panose="020B0609020204030204" pitchFamily="49" charset="0"/>
              <a:cs typeface="Times New Roman"/>
            </a:endParaRPr>
          </a:p>
          <a:p>
            <a:pPr defTabSz="913889">
              <a:lnSpc>
                <a:spcPct val="90000"/>
              </a:lnSpc>
              <a:defRPr/>
            </a:pPr>
            <a:r>
              <a:rPr lang="de-DE" sz="1299" b="1" dirty="0">
                <a:solidFill>
                  <a:srgbClr val="4A7B7C"/>
                </a:solidFill>
                <a:latin typeface="Consolas" panose="020B0609020204030204" pitchFamily="49" charset="0"/>
              </a:rPr>
              <a:t>      </a:t>
            </a:r>
            <a:r>
              <a:rPr lang="de-DE" sz="1299" b="1" dirty="0">
                <a:solidFill>
                  <a:srgbClr val="00B050"/>
                </a:solidFill>
                <a:latin typeface="Consolas" panose="020B0609020204030204" pitchFamily="49" charset="0"/>
              </a:rPr>
              <a:t>"forms"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: [ ... ]</a:t>
            </a:r>
            <a:endParaRPr lang="de-DE" sz="1299" dirty="0">
              <a:solidFill>
                <a:prstClr val="black"/>
              </a:solidFill>
              <a:latin typeface="Consolas" panose="020B0609020204030204" pitchFamily="49" charset="0"/>
              <a:ea typeface="Calibri"/>
              <a:cs typeface="Times New Roman"/>
            </a:endParaRPr>
          </a:p>
          <a:p>
            <a:pPr defTabSz="913889">
              <a:lnSpc>
                <a:spcPct val="90000"/>
              </a:lnSpc>
              <a:defRPr/>
            </a:pP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defTabSz="913889">
              <a:lnSpc>
                <a:spcPct val="90000"/>
              </a:lnSpc>
              <a:defRPr/>
            </a:pP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  },</a:t>
            </a:r>
            <a:endParaRPr lang="de-DE" sz="1299" dirty="0">
              <a:solidFill>
                <a:prstClr val="black"/>
              </a:solidFill>
              <a:latin typeface="Consolas" panose="020B0609020204030204" pitchFamily="49" charset="0"/>
              <a:ea typeface="Calibri"/>
              <a:cs typeface="Times New Roman"/>
            </a:endParaRPr>
          </a:p>
          <a:p>
            <a:pPr defTabSz="913889">
              <a:lnSpc>
                <a:spcPct val="90000"/>
              </a:lnSpc>
              <a:defRPr/>
            </a:pP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sz="1299" b="1" dirty="0">
                <a:solidFill>
                  <a:srgbClr val="FF0000"/>
                </a:solidFill>
                <a:latin typeface="Consolas" panose="020B0609020204030204" pitchFamily="49" charset="0"/>
              </a:rPr>
              <a:t>"</a:t>
            </a:r>
            <a:r>
              <a:rPr lang="de-DE" sz="1299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actions</a:t>
            </a:r>
            <a:r>
              <a:rPr lang="de-DE" sz="1299" b="1" dirty="0">
                <a:solidFill>
                  <a:srgbClr val="FF0000"/>
                </a:solidFill>
                <a:latin typeface="Consolas" panose="020B0609020204030204" pitchFamily="49" charset="0"/>
              </a:rPr>
              <a:t>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: {</a:t>
            </a:r>
          </a:p>
          <a:p>
            <a:pPr defTabSz="913889">
              <a:lnSpc>
                <a:spcPct val="90000"/>
              </a:lnSpc>
              <a:defRPr/>
            </a:pP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  <a:ea typeface="Calibri"/>
                <a:cs typeface="Times New Roman"/>
              </a:rPr>
              <a:t>    </a:t>
            </a:r>
            <a:r>
              <a:rPr lang="de-DE" sz="1299" dirty="0">
                <a:solidFill>
                  <a:srgbClr val="0000FF"/>
                </a:solidFill>
                <a:latin typeface="Consolas" panose="020B0609020204030204" pitchFamily="49" charset="0"/>
              </a:rPr>
              <a:t>"fadeIn"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: {</a:t>
            </a:r>
          </a:p>
          <a:p>
            <a:pPr defTabSz="913889">
              <a:lnSpc>
                <a:spcPct val="90000"/>
              </a:lnSpc>
              <a:defRPr/>
            </a:pP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  <a:ea typeface="Calibri"/>
                <a:cs typeface="Times New Roman"/>
              </a:rPr>
              <a:t>      ...</a:t>
            </a:r>
            <a:endParaRPr lang="de-DE" sz="1299" dirty="0">
              <a:solidFill>
                <a:prstClr val="black"/>
              </a:solidFill>
              <a:latin typeface="Consolas" panose="020B0609020204030204" pitchFamily="49" charset="0"/>
              <a:ea typeface="Calibri"/>
              <a:cs typeface="Times New Roman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ACB09F6-4094-4071-8EF0-8E4411D2DA75}"/>
              </a:ext>
            </a:extLst>
          </p:cNvPr>
          <p:cNvGrpSpPr/>
          <p:nvPr/>
        </p:nvGrpSpPr>
        <p:grpSpPr>
          <a:xfrm>
            <a:off x="942430" y="3746193"/>
            <a:ext cx="5680962" cy="2471097"/>
            <a:chOff x="1065749" y="5147330"/>
            <a:chExt cx="4825866" cy="1885836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02631" y="5392042"/>
              <a:ext cx="1116361" cy="1116361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838879" y="5980430"/>
              <a:ext cx="1052736" cy="1052736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87726" y="5147330"/>
              <a:ext cx="971104" cy="971104"/>
            </a:xfrm>
            <a:prstGeom prst="rect">
              <a:avLst/>
            </a:prstGeom>
          </p:spPr>
        </p:pic>
        <p:sp>
          <p:nvSpPr>
            <p:cNvPr id="13" name="Oval 12"/>
            <p:cNvSpPr/>
            <p:nvPr/>
          </p:nvSpPr>
          <p:spPr>
            <a:xfrm>
              <a:off x="1866507" y="5902738"/>
              <a:ext cx="144000" cy="144000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  <a:shade val="30000"/>
                    <a:satMod val="115000"/>
                  </a:schemeClr>
                </a:gs>
                <a:gs pos="50000">
                  <a:schemeClr val="bg1">
                    <a:lumMod val="85000"/>
                    <a:shade val="67500"/>
                    <a:satMod val="115000"/>
                  </a:schemeClr>
                </a:gs>
                <a:gs pos="100000">
                  <a:schemeClr val="bg1">
                    <a:lumMod val="85000"/>
                    <a:shade val="100000"/>
                    <a:satMod val="115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065749" y="6481109"/>
              <a:ext cx="1390848" cy="3693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799" dirty="0"/>
                <a:t>Door = Thing</a:t>
              </a:r>
              <a:endParaRPr lang="en-US" sz="1799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966176" y="5783948"/>
              <a:ext cx="2107123" cy="3693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799" dirty="0"/>
                <a:t>Handle</a:t>
              </a:r>
              <a:r>
                <a:rPr lang="de-DE" sz="1799" dirty="0">
                  <a:solidFill>
                    <a:srgbClr val="4A7B7C"/>
                  </a:solidFill>
                </a:rPr>
                <a:t> </a:t>
              </a:r>
              <a:r>
                <a:rPr lang="de-DE" sz="1799" dirty="0"/>
                <a:t>= Affordance</a:t>
              </a:r>
              <a:endParaRPr lang="en-US" sz="1799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744489" y="6077096"/>
              <a:ext cx="816161" cy="3693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799" b="1" dirty="0">
                  <a:solidFill>
                    <a:srgbClr val="FF0000"/>
                  </a:solidFill>
                </a:rPr>
                <a:t>What?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484712" y="6075284"/>
              <a:ext cx="732827" cy="3693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799" b="1" dirty="0">
                  <a:solidFill>
                    <a:srgbClr val="00B050"/>
                  </a:solidFill>
                </a:rPr>
                <a:t>How?</a:t>
              </a:r>
              <a:endParaRPr lang="en-US" sz="1799" b="1" dirty="0">
                <a:solidFill>
                  <a:srgbClr val="00B050"/>
                </a:solidFill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2804557" y="6481109"/>
              <a:ext cx="696387" cy="36939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DE" sz="1799" dirty="0">
                  <a:solidFill>
                    <a:srgbClr val="FF0000"/>
                  </a:solidFill>
                </a:rPr>
                <a:t>Open</a:t>
              </a:r>
              <a:endParaRPr lang="en-US" sz="1799" dirty="0">
                <a:solidFill>
                  <a:srgbClr val="FF0000"/>
                </a:solidFill>
              </a:endParaRPr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 flipV="1">
              <a:off x="4212313" y="5895965"/>
              <a:ext cx="614524" cy="32359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>
              <a:off x="4212313" y="6277705"/>
              <a:ext cx="626566" cy="22909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/>
            <p:cNvSpPr txBox="1"/>
            <p:nvPr/>
          </p:nvSpPr>
          <p:spPr>
            <a:xfrm>
              <a:off x="4254117" y="5618977"/>
              <a:ext cx="531192" cy="3693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799" dirty="0">
                  <a:solidFill>
                    <a:srgbClr val="00B050"/>
                  </a:solidFill>
                </a:rPr>
                <a:t>Pull</a:t>
              </a:r>
              <a:endParaRPr lang="en-US" sz="1799" dirty="0">
                <a:solidFill>
                  <a:srgbClr val="00B050"/>
                </a:solidFill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220453" y="6411206"/>
              <a:ext cx="606700" cy="3693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799" dirty="0">
                  <a:solidFill>
                    <a:srgbClr val="00B050"/>
                  </a:solidFill>
                </a:rPr>
                <a:t>Turn</a:t>
              </a:r>
              <a:endParaRPr lang="en-US" sz="1799" dirty="0">
                <a:solidFill>
                  <a:srgbClr val="00B050"/>
                </a:solidFill>
              </a:endParaRPr>
            </a:p>
          </p:txBody>
        </p:sp>
        <p:cxnSp>
          <p:nvCxnSpPr>
            <p:cNvPr id="27" name="Straight Arrow Connector 26"/>
            <p:cNvCxnSpPr/>
            <p:nvPr/>
          </p:nvCxnSpPr>
          <p:spPr>
            <a:xfrm>
              <a:off x="3152569" y="6372450"/>
              <a:ext cx="0" cy="21934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76692" y="998503"/>
            <a:ext cx="5486400" cy="4523607"/>
          </a:xfrm>
        </p:spPr>
        <p:txBody>
          <a:bodyPr/>
          <a:lstStyle/>
          <a:p>
            <a:pPr marL="0" indent="0">
              <a:buNone/>
            </a:pPr>
            <a:r>
              <a:rPr lang="en-US" noProof="0" dirty="0">
                <a:latin typeface="+mj-lt"/>
                <a:ea typeface="Intel Clear Pro" panose="020B0804020202060201" pitchFamily="34" charset="0"/>
                <a:cs typeface="Intel Clear Pro" panose="020B0804020202060201" pitchFamily="34" charset="0"/>
              </a:rPr>
              <a:t>WoT Architecture</a:t>
            </a:r>
          </a:p>
          <a:p>
            <a:pPr marL="228600" lvl="1"/>
            <a:r>
              <a:rPr lang="en-US" noProof="0" dirty="0">
                <a:ea typeface="Intel Clear" panose="020B0604020203020204" pitchFamily="34" charset="0"/>
              </a:rPr>
              <a:t>Constraints</a:t>
            </a:r>
          </a:p>
          <a:p>
            <a:pPr marL="630238" lvl="2"/>
            <a:r>
              <a:rPr lang="en-US" noProof="0" dirty="0">
                <a:solidFill>
                  <a:schemeClr val="accent1"/>
                </a:solidFill>
                <a:ea typeface="Intel Clear" panose="020B0604020203020204" pitchFamily="34" charset="0"/>
              </a:rPr>
              <a:t>"Things" must have a TD </a:t>
            </a:r>
          </a:p>
          <a:p>
            <a:pPr marL="630238" lvl="2"/>
            <a:r>
              <a:rPr lang="en-US" noProof="0" dirty="0">
                <a:solidFill>
                  <a:schemeClr val="accent1"/>
                </a:solidFill>
                <a:ea typeface="Intel Clear" panose="020B0604020203020204" pitchFamily="34" charset="0"/>
              </a:rPr>
              <a:t>Must use URIs, IANA media types, etc.</a:t>
            </a:r>
          </a:p>
          <a:p>
            <a:pPr marL="228600" lvl="1"/>
            <a:r>
              <a:rPr lang="en-US" noProof="0" dirty="0">
                <a:ea typeface="Intel Clear" panose="020B0604020203020204" pitchFamily="34" charset="0"/>
              </a:rPr>
              <a:t>Thing Description Affordances</a:t>
            </a:r>
          </a:p>
          <a:p>
            <a:pPr marL="630238" lvl="2"/>
            <a:r>
              <a:rPr lang="en-US" noProof="0" dirty="0">
                <a:solidFill>
                  <a:schemeClr val="accent1"/>
                </a:solidFill>
                <a:ea typeface="Intel Clear" panose="020B0604020203020204" pitchFamily="34" charset="0"/>
              </a:rPr>
              <a:t>Describes WHAT the possible choices are</a:t>
            </a:r>
          </a:p>
          <a:p>
            <a:pPr marL="630238" lvl="2"/>
            <a:r>
              <a:rPr lang="en-US" noProof="0" dirty="0">
                <a:solidFill>
                  <a:schemeClr val="accent1"/>
                </a:solidFill>
                <a:ea typeface="Intel Clear" panose="020B0604020203020204" pitchFamily="34" charset="0"/>
              </a:rPr>
              <a:t>Describes HOW to interact with the Thing</a:t>
            </a:r>
          </a:p>
        </p:txBody>
      </p:sp>
    </p:spTree>
    <p:extLst>
      <p:ext uri="{BB962C8B-B14F-4D97-AF65-F5344CB8AC3E}">
        <p14:creationId xmlns:p14="http://schemas.microsoft.com/office/powerpoint/2010/main" val="33532111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FC6D2-2D92-1142-B5A5-6FA268070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Usage Patterns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8CA38F-601D-DE4D-90EC-962698B896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5E5EC5-B328-8B4D-A980-0409DB78A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64719-00ED-40AD-AF49-5F6D6B9333CD}" type="slidenum">
              <a:rPr lang="en-US" smtClean="0"/>
              <a:t>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FE0275-CA2E-C941-BB51-F083F633A4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545" y="1041142"/>
            <a:ext cx="10317826" cy="5798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993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BF7FF6-00B9-3344-A7F2-C06292F91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Discovery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7B5A8B-30E0-1C4A-A083-2571C5E3679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1" y="1185332"/>
            <a:ext cx="4401620" cy="499163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Goal: Obtain TD of interest</a:t>
            </a:r>
          </a:p>
          <a:p>
            <a:pPr lvl="1"/>
            <a:r>
              <a:rPr lang="en-US" dirty="0"/>
              <a:t>Not limited to local network</a:t>
            </a:r>
          </a:p>
          <a:p>
            <a:pPr lvl="1"/>
            <a:r>
              <a:rPr lang="en-US" dirty="0"/>
              <a:t>Scalable to many TDs</a:t>
            </a:r>
          </a:p>
          <a:p>
            <a:pPr lvl="1"/>
            <a:r>
              <a:rPr lang="en-US" dirty="0"/>
              <a:t>Need to preserve privacy</a:t>
            </a:r>
          </a:p>
          <a:p>
            <a:pPr lvl="1"/>
            <a:r>
              <a:rPr lang="en-US" dirty="0"/>
              <a:t>Phased access:</a:t>
            </a:r>
          </a:p>
          <a:p>
            <a:pPr marL="1157288" lvl="2" indent="-242888">
              <a:buFont typeface="+mj-lt"/>
              <a:buAutoNum type="arabicPeriod"/>
            </a:pPr>
            <a:r>
              <a:rPr lang="en-US" dirty="0"/>
              <a:t>Introduction: open</a:t>
            </a:r>
          </a:p>
          <a:p>
            <a:pPr marL="1157288" lvl="2" indent="-242888">
              <a:buFont typeface="+mj-lt"/>
              <a:buAutoNum type="arabicPeriod"/>
            </a:pPr>
            <a:r>
              <a:rPr lang="en-US" dirty="0"/>
              <a:t>Exploration: controlled</a:t>
            </a:r>
          </a:p>
          <a:p>
            <a:pPr lvl="1"/>
            <a:r>
              <a:rPr lang="en-US" dirty="0"/>
              <a:t>Searchable via JSON Path, XPath, or SPARQL</a:t>
            </a:r>
          </a:p>
          <a:p>
            <a:r>
              <a:rPr lang="en-US" dirty="0"/>
              <a:t>Future work:</a:t>
            </a:r>
          </a:p>
          <a:p>
            <a:pPr lvl="1"/>
            <a:r>
              <a:rPr lang="en-US" dirty="0"/>
              <a:t>Find "nearby" Things using geospatial data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73A41C-7CD8-1544-983C-DAB8C4AFAA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00E5D-EC04-AA49-8D52-0FCB6E08F63D}" type="datetime1">
              <a:rPr lang="en-CA" smtClean="0"/>
              <a:t>2022-03-04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38CCE5-E185-7E40-AEA2-CE439AC3F9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C7C25E-C7A2-9F41-B256-9D06A0E8F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BDE2E-7167-1944-9FEE-E44668D91CB6}" type="slidenum">
              <a:rPr lang="en-US" smtClean="0"/>
              <a:t>6</a:t>
            </a:fld>
            <a:endParaRPr lang="en-US"/>
          </a:p>
        </p:txBody>
      </p:sp>
      <p:pic>
        <p:nvPicPr>
          <p:cNvPr id="1026" name="Picture 2" descr="Discovery process overview">
            <a:extLst>
              <a:ext uri="{FF2B5EF4-FFF2-40B4-BE49-F238E27FC236}">
                <a16:creationId xmlns:a16="http://schemas.microsoft.com/office/drawing/2014/main" id="{B026481E-652F-6A40-A471-E3B4CE9CAEE1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8319" y="1681548"/>
            <a:ext cx="6229142" cy="4495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1A07C99-E41F-B740-AEAD-9891EE8C75E3}"/>
              </a:ext>
            </a:extLst>
          </p:cNvPr>
          <p:cNvSpPr txBox="1">
            <a:spLocks/>
          </p:cNvSpPr>
          <p:nvPr/>
        </p:nvSpPr>
        <p:spPr>
          <a:xfrm>
            <a:off x="5459858" y="1120904"/>
            <a:ext cx="3293724" cy="4876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i="1" dirty="0"/>
              <a:t>Phase 1: Introduction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7696F9F-300C-E248-A380-8913A576CC75}"/>
              </a:ext>
            </a:extLst>
          </p:cNvPr>
          <p:cNvSpPr txBox="1">
            <a:spLocks/>
          </p:cNvSpPr>
          <p:nvPr/>
        </p:nvSpPr>
        <p:spPr>
          <a:xfrm>
            <a:off x="9382874" y="1104225"/>
            <a:ext cx="2809126" cy="4876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i="1" dirty="0"/>
              <a:t>Phase 2: Exploration</a:t>
            </a:r>
          </a:p>
        </p:txBody>
      </p:sp>
    </p:spTree>
    <p:extLst>
      <p:ext uri="{BB962C8B-B14F-4D97-AF65-F5344CB8AC3E}">
        <p14:creationId xmlns:p14="http://schemas.microsoft.com/office/powerpoint/2010/main" val="16330546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85D53-C6C5-4E80-9233-F7DB39FFED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259" y="148777"/>
            <a:ext cx="10972800" cy="1158240"/>
          </a:xfrm>
        </p:spPr>
        <p:txBody>
          <a:bodyPr/>
          <a:lstStyle/>
          <a:p>
            <a:pPr marL="456945"/>
            <a:r>
              <a:rPr lang="en-US" sz="4797" noProof="0" dirty="0">
                <a:ea typeface="Intel Clear Pro" panose="020B0804020202060201" pitchFamily="34" charset="0"/>
                <a:cs typeface="Intel Clear Pro" panose="020B0804020202060201" pitchFamily="34" charset="0"/>
              </a:rPr>
              <a:t>Orchestration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27A1525-BC11-40C3-9FD3-C21B2D9484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2379" y="1670398"/>
            <a:ext cx="5039680" cy="4002099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0EDB23B-60D9-49C7-9A5C-5216D978B944}"/>
              </a:ext>
            </a:extLst>
          </p:cNvPr>
          <p:cNvSpPr txBox="1">
            <a:spLocks/>
          </p:cNvSpPr>
          <p:nvPr/>
        </p:nvSpPr>
        <p:spPr>
          <a:xfrm>
            <a:off x="794359" y="1117641"/>
            <a:ext cx="4318231" cy="431823"/>
          </a:xfrm>
          <a:prstGeom prst="rect">
            <a:avLst/>
          </a:prstGeom>
        </p:spPr>
        <p:txBody>
          <a:bodyPr vert="horz" lIns="121891" tIns="60945" rIns="121891" bIns="60945" rtlCol="0" anchor="ctr">
            <a:noAutofit/>
          </a:bodyPr>
          <a:lstStyle>
            <a:lvl1pPr algn="ctr" defTabSz="1219535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799" dirty="0"/>
              <a:t>Node-RED/node-gen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8408BEE-1AB9-4BC9-85C5-F66512428815}"/>
              </a:ext>
            </a:extLst>
          </p:cNvPr>
          <p:cNvSpPr txBox="1">
            <a:spLocks/>
          </p:cNvSpPr>
          <p:nvPr/>
        </p:nvSpPr>
        <p:spPr>
          <a:xfrm>
            <a:off x="6664036" y="807708"/>
            <a:ext cx="5276750" cy="431823"/>
          </a:xfrm>
          <a:prstGeom prst="rect">
            <a:avLst/>
          </a:prstGeom>
        </p:spPr>
        <p:txBody>
          <a:bodyPr vert="horz" lIns="121891" tIns="60945" rIns="121891" bIns="60945" rtlCol="0" anchor="ctr">
            <a:noAutofit/>
          </a:bodyPr>
          <a:lstStyle>
            <a:lvl1pPr algn="ctr" defTabSz="1219535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799" dirty="0"/>
              <a:t>node-wot/Scripting API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4A7A71-068D-4DF5-B14A-DE255DFF4ED0}"/>
              </a:ext>
            </a:extLst>
          </p:cNvPr>
          <p:cNvSpPr txBox="1"/>
          <p:nvPr/>
        </p:nvSpPr>
        <p:spPr>
          <a:xfrm>
            <a:off x="6719558" y="1335100"/>
            <a:ext cx="4678084" cy="5258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49" dirty="0" err="1"/>
              <a:t>WoTHelpers.fetch</a:t>
            </a:r>
            <a:r>
              <a:rPr lang="en-US" sz="1049" dirty="0"/>
              <a:t>( </a:t>
            </a:r>
            <a:r>
              <a:rPr lang="en-US" sz="1049" dirty="0">
                <a:solidFill>
                  <a:srgbClr val="0000FF"/>
                </a:solidFill>
              </a:rPr>
              <a:t>"</a:t>
            </a:r>
            <a:r>
              <a:rPr lang="en-US" sz="1049" dirty="0" err="1">
                <a:solidFill>
                  <a:srgbClr val="0000FF"/>
                </a:solidFill>
              </a:rPr>
              <a:t>coap</a:t>
            </a:r>
            <a:r>
              <a:rPr lang="en-US" sz="1049" dirty="0">
                <a:solidFill>
                  <a:srgbClr val="0000FF"/>
                </a:solidFill>
              </a:rPr>
              <a:t>://localhost:5683/counter" </a:t>
            </a:r>
            <a:r>
              <a:rPr lang="en-US" sz="1049" dirty="0"/>
              <a:t>).then( </a:t>
            </a:r>
            <a:r>
              <a:rPr lang="en-US" sz="1049" dirty="0">
                <a:solidFill>
                  <a:srgbClr val="7030A0"/>
                </a:solidFill>
              </a:rPr>
              <a:t>async</a:t>
            </a:r>
            <a:r>
              <a:rPr lang="en-US" sz="1049" dirty="0"/>
              <a:t> (td) </a:t>
            </a:r>
            <a:r>
              <a:rPr lang="en-US" sz="1049" dirty="0">
                <a:solidFill>
                  <a:srgbClr val="7030A0"/>
                </a:solidFill>
              </a:rPr>
              <a:t>=&gt;</a:t>
            </a:r>
            <a:r>
              <a:rPr lang="en-US" sz="1049" dirty="0"/>
              <a:t> {</a:t>
            </a:r>
          </a:p>
          <a:p>
            <a:r>
              <a:rPr lang="en-US" sz="1049" dirty="0"/>
              <a:t>  </a:t>
            </a:r>
            <a:r>
              <a:rPr lang="en-US" sz="1049" i="1" dirty="0">
                <a:solidFill>
                  <a:srgbClr val="00B050"/>
                </a:solidFill>
                <a:latin typeface="Century Schoolbook" panose="02040604050505020304" pitchFamily="18" charset="0"/>
              </a:rPr>
              <a:t>// using await for serial execution (note 'async' in then() of fetch())</a:t>
            </a:r>
          </a:p>
          <a:p>
            <a:r>
              <a:rPr lang="en-US" sz="1049" dirty="0"/>
              <a:t>  </a:t>
            </a:r>
            <a:r>
              <a:rPr lang="en-US" sz="1049" dirty="0">
                <a:solidFill>
                  <a:srgbClr val="7030A0"/>
                </a:solidFill>
              </a:rPr>
              <a:t>try</a:t>
            </a:r>
            <a:r>
              <a:rPr lang="en-US" sz="1049" dirty="0"/>
              <a:t> {</a:t>
            </a:r>
          </a:p>
          <a:p>
            <a:r>
              <a:rPr lang="en-US" sz="1049" dirty="0"/>
              <a:t>    </a:t>
            </a:r>
            <a:r>
              <a:rPr lang="en-US" sz="1049" dirty="0">
                <a:solidFill>
                  <a:srgbClr val="7030A0"/>
                </a:solidFill>
              </a:rPr>
              <a:t>let</a:t>
            </a:r>
            <a:r>
              <a:rPr lang="en-US" sz="1049" dirty="0"/>
              <a:t> thing = </a:t>
            </a:r>
            <a:r>
              <a:rPr lang="en-US" sz="1049" dirty="0">
                <a:solidFill>
                  <a:srgbClr val="7030A0"/>
                </a:solidFill>
              </a:rPr>
              <a:t>await</a:t>
            </a:r>
            <a:r>
              <a:rPr lang="en-US" sz="1049" dirty="0"/>
              <a:t> </a:t>
            </a:r>
            <a:r>
              <a:rPr lang="en-US" sz="1049" dirty="0" err="1"/>
              <a:t>WoT.consume</a:t>
            </a:r>
            <a:r>
              <a:rPr lang="en-US" sz="1049" dirty="0"/>
              <a:t>(td);</a:t>
            </a:r>
          </a:p>
          <a:p>
            <a:r>
              <a:rPr lang="en-US" sz="1049" dirty="0"/>
              <a:t>    </a:t>
            </a:r>
            <a:r>
              <a:rPr lang="en-US" sz="1049" dirty="0" err="1"/>
              <a:t>console.info</a:t>
            </a:r>
            <a:r>
              <a:rPr lang="en-US" sz="1049" dirty="0"/>
              <a:t>( </a:t>
            </a:r>
            <a:r>
              <a:rPr lang="en-US" sz="1049" dirty="0">
                <a:solidFill>
                  <a:srgbClr val="0000FF"/>
                </a:solidFill>
              </a:rPr>
              <a:t>"=== TD ===" </a:t>
            </a:r>
            <a:r>
              <a:rPr lang="en-US" sz="1049" dirty="0"/>
              <a:t>);</a:t>
            </a:r>
          </a:p>
          <a:p>
            <a:r>
              <a:rPr lang="en-US" sz="1049" dirty="0"/>
              <a:t>    console.info(td);</a:t>
            </a:r>
          </a:p>
          <a:p>
            <a:r>
              <a:rPr lang="en-US" sz="1049" dirty="0"/>
              <a:t>    </a:t>
            </a:r>
            <a:r>
              <a:rPr lang="en-US" sz="1049" dirty="0" err="1"/>
              <a:t>console.info</a:t>
            </a:r>
            <a:r>
              <a:rPr lang="en-US" sz="1049" dirty="0"/>
              <a:t>( </a:t>
            </a:r>
            <a:r>
              <a:rPr lang="en-US" sz="1049" dirty="0">
                <a:solidFill>
                  <a:srgbClr val="0000FF"/>
                </a:solidFill>
              </a:rPr>
              <a:t>"=========="</a:t>
            </a:r>
            <a:r>
              <a:rPr lang="en-US" sz="1049" dirty="0"/>
              <a:t> );</a:t>
            </a:r>
          </a:p>
          <a:p>
            <a:r>
              <a:rPr lang="en-US" sz="1049" dirty="0"/>
              <a:t>  </a:t>
            </a:r>
          </a:p>
          <a:p>
            <a:r>
              <a:rPr lang="en-US" sz="1049" dirty="0"/>
              <a:t>    </a:t>
            </a:r>
            <a:r>
              <a:rPr lang="en-US" sz="1049" i="1" dirty="0">
                <a:solidFill>
                  <a:srgbClr val="00B050"/>
                </a:solidFill>
                <a:latin typeface="Century Schoolbook" panose="02040604050505020304" pitchFamily="18" charset="0"/>
              </a:rPr>
              <a:t>// read property #1</a:t>
            </a:r>
          </a:p>
          <a:p>
            <a:r>
              <a:rPr lang="en-US" sz="1049" dirty="0"/>
              <a:t>    </a:t>
            </a:r>
            <a:r>
              <a:rPr lang="en-US" sz="1049" dirty="0">
                <a:solidFill>
                  <a:srgbClr val="7030A0"/>
                </a:solidFill>
              </a:rPr>
              <a:t>let</a:t>
            </a:r>
            <a:r>
              <a:rPr lang="en-US" sz="1049" dirty="0"/>
              <a:t> read1 = </a:t>
            </a:r>
            <a:r>
              <a:rPr lang="en-US" sz="1049" dirty="0">
                <a:solidFill>
                  <a:srgbClr val="7030A0"/>
                </a:solidFill>
              </a:rPr>
              <a:t>await </a:t>
            </a:r>
            <a:r>
              <a:rPr lang="en-US" sz="1049" dirty="0" err="1"/>
              <a:t>thing.readProperty</a:t>
            </a:r>
            <a:r>
              <a:rPr lang="en-US" sz="1049" dirty="0"/>
              <a:t>( </a:t>
            </a:r>
            <a:r>
              <a:rPr lang="en-US" sz="1049" dirty="0">
                <a:solidFill>
                  <a:srgbClr val="0000FF"/>
                </a:solidFill>
              </a:rPr>
              <a:t>"count" </a:t>
            </a:r>
            <a:r>
              <a:rPr lang="en-US" sz="1049" dirty="0"/>
              <a:t>);</a:t>
            </a:r>
          </a:p>
          <a:p>
            <a:r>
              <a:rPr lang="en-US" sz="1049" dirty="0"/>
              <a:t>    </a:t>
            </a:r>
            <a:r>
              <a:rPr lang="en-US" sz="1049" dirty="0" err="1"/>
              <a:t>console.info</a:t>
            </a:r>
            <a:r>
              <a:rPr lang="en-US" sz="1049" dirty="0"/>
              <a:t>( </a:t>
            </a:r>
            <a:r>
              <a:rPr lang="en-US" sz="1049" dirty="0">
                <a:solidFill>
                  <a:srgbClr val="0000FF"/>
                </a:solidFill>
              </a:rPr>
              <a:t>"count value is" </a:t>
            </a:r>
            <a:r>
              <a:rPr lang="en-US" sz="1049" dirty="0"/>
              <a:t>, read1);</a:t>
            </a:r>
          </a:p>
          <a:p>
            <a:r>
              <a:rPr lang="en-US" sz="1049" dirty="0"/>
              <a:t>    </a:t>
            </a:r>
          </a:p>
          <a:p>
            <a:r>
              <a:rPr lang="en-US" sz="1049" dirty="0"/>
              <a:t>    </a:t>
            </a:r>
            <a:r>
              <a:rPr lang="en-US" sz="1049" i="1" dirty="0">
                <a:solidFill>
                  <a:srgbClr val="00B050"/>
                </a:solidFill>
                <a:latin typeface="Century Schoolbook" panose="02040604050505020304" pitchFamily="18" charset="0"/>
              </a:rPr>
              <a:t>// increment property #1 (without step)</a:t>
            </a:r>
          </a:p>
          <a:p>
            <a:r>
              <a:rPr lang="en-US" sz="1049" dirty="0">
                <a:solidFill>
                  <a:srgbClr val="7030A0"/>
                </a:solidFill>
              </a:rPr>
              <a:t>    await </a:t>
            </a:r>
            <a:r>
              <a:rPr lang="en-US" sz="1049" dirty="0" err="1"/>
              <a:t>thing.invokeAction</a:t>
            </a:r>
            <a:r>
              <a:rPr lang="en-US" sz="1049" dirty="0"/>
              <a:t>( </a:t>
            </a:r>
            <a:r>
              <a:rPr lang="en-US" sz="1049" dirty="0">
                <a:solidFill>
                  <a:srgbClr val="0000FF"/>
                </a:solidFill>
              </a:rPr>
              <a:t>"increment" </a:t>
            </a:r>
            <a:r>
              <a:rPr lang="en-US" sz="1049" dirty="0"/>
              <a:t>);</a:t>
            </a:r>
          </a:p>
          <a:p>
            <a:r>
              <a:rPr lang="en-US" sz="1049" dirty="0"/>
              <a:t>    </a:t>
            </a:r>
            <a:r>
              <a:rPr lang="en-US" sz="1049" dirty="0">
                <a:solidFill>
                  <a:srgbClr val="7030A0"/>
                </a:solidFill>
              </a:rPr>
              <a:t>let</a:t>
            </a:r>
            <a:r>
              <a:rPr lang="en-US" sz="1049" dirty="0"/>
              <a:t> inc1 = </a:t>
            </a:r>
            <a:r>
              <a:rPr lang="en-US" sz="1049" dirty="0">
                <a:solidFill>
                  <a:srgbClr val="7030A0"/>
                </a:solidFill>
              </a:rPr>
              <a:t>await</a:t>
            </a:r>
            <a:r>
              <a:rPr lang="en-US" sz="1049" dirty="0"/>
              <a:t> </a:t>
            </a:r>
            <a:r>
              <a:rPr lang="en-US" sz="1049" dirty="0" err="1"/>
              <a:t>thing.readProperty</a:t>
            </a:r>
            <a:r>
              <a:rPr lang="en-US" sz="1049" dirty="0"/>
              <a:t>( </a:t>
            </a:r>
            <a:r>
              <a:rPr lang="en-US" sz="1049" dirty="0">
                <a:solidFill>
                  <a:srgbClr val="0000FF"/>
                </a:solidFill>
              </a:rPr>
              <a:t>"count" </a:t>
            </a:r>
            <a:r>
              <a:rPr lang="en-US" sz="1049" dirty="0"/>
              <a:t>);</a:t>
            </a:r>
          </a:p>
          <a:p>
            <a:r>
              <a:rPr lang="en-US" sz="1049" dirty="0"/>
              <a:t>    </a:t>
            </a:r>
            <a:r>
              <a:rPr lang="en-US" sz="1049" dirty="0" err="1"/>
              <a:t>console.info</a:t>
            </a:r>
            <a:r>
              <a:rPr lang="en-US" sz="1049" dirty="0"/>
              <a:t>( </a:t>
            </a:r>
            <a:r>
              <a:rPr lang="en-US" sz="1049" dirty="0">
                <a:solidFill>
                  <a:srgbClr val="0000FF"/>
                </a:solidFill>
              </a:rPr>
              <a:t>"count value after increment #1 is" </a:t>
            </a:r>
            <a:r>
              <a:rPr lang="en-US" sz="1049" dirty="0"/>
              <a:t>, inc1);</a:t>
            </a:r>
          </a:p>
          <a:p>
            <a:r>
              <a:rPr lang="en-US" sz="1049" dirty="0"/>
              <a:t>    </a:t>
            </a:r>
          </a:p>
          <a:p>
            <a:r>
              <a:rPr lang="en-US" sz="1049" dirty="0"/>
              <a:t>    </a:t>
            </a:r>
            <a:r>
              <a:rPr lang="en-US" sz="1049" i="1" dirty="0">
                <a:solidFill>
                  <a:srgbClr val="00B050"/>
                </a:solidFill>
                <a:latin typeface="Century Schoolbook" panose="02040604050505020304" pitchFamily="18" charset="0"/>
              </a:rPr>
              <a:t>// increment property #2 (with step)</a:t>
            </a:r>
          </a:p>
          <a:p>
            <a:r>
              <a:rPr lang="en-US" sz="1049" dirty="0"/>
              <a:t>    </a:t>
            </a:r>
            <a:r>
              <a:rPr lang="en-US" sz="1049" dirty="0">
                <a:solidFill>
                  <a:srgbClr val="7030A0"/>
                </a:solidFill>
              </a:rPr>
              <a:t>await</a:t>
            </a:r>
            <a:r>
              <a:rPr lang="en-US" sz="1049" dirty="0"/>
              <a:t> </a:t>
            </a:r>
            <a:r>
              <a:rPr lang="en-US" sz="1049" dirty="0" err="1"/>
              <a:t>thing.invokeAction</a:t>
            </a:r>
            <a:r>
              <a:rPr lang="en-US" sz="1049" dirty="0"/>
              <a:t>( </a:t>
            </a:r>
            <a:r>
              <a:rPr lang="en-US" sz="1049" dirty="0">
                <a:solidFill>
                  <a:srgbClr val="0000FF"/>
                </a:solidFill>
              </a:rPr>
              <a:t>"increment" </a:t>
            </a:r>
            <a:r>
              <a:rPr lang="en-US" sz="1049" dirty="0"/>
              <a:t>, {'step' : 3});</a:t>
            </a:r>
          </a:p>
          <a:p>
            <a:r>
              <a:rPr lang="en-US" sz="1049" dirty="0"/>
              <a:t>    </a:t>
            </a:r>
            <a:r>
              <a:rPr lang="en-US" sz="1049" dirty="0">
                <a:solidFill>
                  <a:srgbClr val="7030A0"/>
                </a:solidFill>
              </a:rPr>
              <a:t>let</a:t>
            </a:r>
            <a:r>
              <a:rPr lang="en-US" sz="1049" dirty="0"/>
              <a:t> inc2 = await </a:t>
            </a:r>
            <a:r>
              <a:rPr lang="en-US" sz="1049" dirty="0" err="1"/>
              <a:t>thing.readProperty</a:t>
            </a:r>
            <a:r>
              <a:rPr lang="en-US" sz="1049" dirty="0"/>
              <a:t>( </a:t>
            </a:r>
            <a:r>
              <a:rPr lang="en-US" sz="1049" dirty="0">
                <a:solidFill>
                  <a:srgbClr val="0000FF"/>
                </a:solidFill>
              </a:rPr>
              <a:t>"count" </a:t>
            </a:r>
            <a:r>
              <a:rPr lang="en-US" sz="1049" dirty="0"/>
              <a:t>);</a:t>
            </a:r>
          </a:p>
          <a:p>
            <a:r>
              <a:rPr lang="en-US" sz="1049" dirty="0"/>
              <a:t>    </a:t>
            </a:r>
            <a:r>
              <a:rPr lang="en-US" sz="1049" dirty="0" err="1"/>
              <a:t>console.info</a:t>
            </a:r>
            <a:r>
              <a:rPr lang="en-US" sz="1049" dirty="0"/>
              <a:t>( </a:t>
            </a:r>
            <a:r>
              <a:rPr lang="en-US" sz="1049" dirty="0">
                <a:solidFill>
                  <a:srgbClr val="0000FF"/>
                </a:solidFill>
              </a:rPr>
              <a:t>"count value after increment #2 (with step 3) is" </a:t>
            </a:r>
            <a:r>
              <a:rPr lang="en-US" sz="1049" dirty="0"/>
              <a:t>, inc2);</a:t>
            </a:r>
          </a:p>
          <a:p>
            <a:r>
              <a:rPr lang="en-US" sz="1049" dirty="0"/>
              <a:t>        </a:t>
            </a:r>
          </a:p>
          <a:p>
            <a:r>
              <a:rPr lang="en-US" sz="1049" dirty="0"/>
              <a:t>    </a:t>
            </a:r>
            <a:r>
              <a:rPr lang="en-US" sz="1049" i="1" dirty="0">
                <a:solidFill>
                  <a:srgbClr val="00B050"/>
                </a:solidFill>
                <a:latin typeface="Century Schoolbook" panose="02040604050505020304" pitchFamily="18" charset="0"/>
              </a:rPr>
              <a:t>// decrement property</a:t>
            </a:r>
          </a:p>
          <a:p>
            <a:r>
              <a:rPr lang="en-US" sz="1049" dirty="0"/>
              <a:t>    </a:t>
            </a:r>
            <a:r>
              <a:rPr lang="en-US" sz="1049" dirty="0">
                <a:solidFill>
                  <a:srgbClr val="7030A0"/>
                </a:solidFill>
              </a:rPr>
              <a:t>await </a:t>
            </a:r>
            <a:r>
              <a:rPr lang="en-US" sz="1049" dirty="0" err="1"/>
              <a:t>thing.invokeAction</a:t>
            </a:r>
            <a:r>
              <a:rPr lang="en-US" sz="1049" dirty="0"/>
              <a:t>( </a:t>
            </a:r>
            <a:r>
              <a:rPr lang="en-US" sz="1049" dirty="0">
                <a:solidFill>
                  <a:srgbClr val="0000FF"/>
                </a:solidFill>
              </a:rPr>
              <a:t>"decrement" </a:t>
            </a:r>
            <a:r>
              <a:rPr lang="en-US" sz="1049" dirty="0"/>
              <a:t>);</a:t>
            </a:r>
          </a:p>
          <a:p>
            <a:r>
              <a:rPr lang="en-US" sz="1049" dirty="0">
                <a:solidFill>
                  <a:srgbClr val="7030A0"/>
                </a:solidFill>
              </a:rPr>
              <a:t>    let </a:t>
            </a:r>
            <a:r>
              <a:rPr lang="en-US" sz="1049" dirty="0"/>
              <a:t>dec1 = </a:t>
            </a:r>
            <a:r>
              <a:rPr lang="en-US" sz="1049" dirty="0">
                <a:solidFill>
                  <a:srgbClr val="7030A0"/>
                </a:solidFill>
              </a:rPr>
              <a:t>await </a:t>
            </a:r>
            <a:r>
              <a:rPr lang="en-US" sz="1049" dirty="0" err="1"/>
              <a:t>thing.readProperty</a:t>
            </a:r>
            <a:r>
              <a:rPr lang="en-US" sz="1049" dirty="0"/>
              <a:t>( </a:t>
            </a:r>
            <a:r>
              <a:rPr lang="en-US" sz="1049" dirty="0">
                <a:solidFill>
                  <a:srgbClr val="0000FF"/>
                </a:solidFill>
              </a:rPr>
              <a:t>"count" </a:t>
            </a:r>
            <a:r>
              <a:rPr lang="en-US" sz="1049" dirty="0"/>
              <a:t>);</a:t>
            </a:r>
          </a:p>
          <a:p>
            <a:r>
              <a:rPr lang="en-US" sz="1049" dirty="0"/>
              <a:t>    </a:t>
            </a:r>
            <a:r>
              <a:rPr lang="en-US" sz="1049" dirty="0" err="1"/>
              <a:t>console.info</a:t>
            </a:r>
            <a:r>
              <a:rPr lang="en-US" sz="1049" dirty="0"/>
              <a:t>( </a:t>
            </a:r>
            <a:r>
              <a:rPr lang="en-US" sz="1049" dirty="0">
                <a:solidFill>
                  <a:srgbClr val="0000FF"/>
                </a:solidFill>
              </a:rPr>
              <a:t>"count value after decrement is"</a:t>
            </a:r>
            <a:r>
              <a:rPr lang="en-US" sz="1049" dirty="0"/>
              <a:t> , dec1);</a:t>
            </a:r>
          </a:p>
          <a:p>
            <a:endParaRPr lang="en-US" sz="1049" dirty="0"/>
          </a:p>
          <a:p>
            <a:r>
              <a:rPr lang="en-US" sz="1049" dirty="0"/>
              <a:t>  } </a:t>
            </a:r>
            <a:r>
              <a:rPr lang="en-US" sz="1049" dirty="0">
                <a:solidFill>
                  <a:srgbClr val="7030A0"/>
                </a:solidFill>
              </a:rPr>
              <a:t>catch</a:t>
            </a:r>
            <a:r>
              <a:rPr lang="en-US" sz="1049" dirty="0"/>
              <a:t>(err) {</a:t>
            </a:r>
          </a:p>
          <a:p>
            <a:r>
              <a:rPr lang="en-US" sz="1049" dirty="0"/>
              <a:t>    </a:t>
            </a:r>
            <a:r>
              <a:rPr lang="en-US" sz="1049" dirty="0" err="1"/>
              <a:t>console.error</a:t>
            </a:r>
            <a:r>
              <a:rPr lang="en-US" sz="1049" dirty="0"/>
              <a:t>( </a:t>
            </a:r>
            <a:r>
              <a:rPr lang="en-US" sz="1049" dirty="0">
                <a:solidFill>
                  <a:srgbClr val="0000FF"/>
                </a:solidFill>
              </a:rPr>
              <a:t>"Script error:" </a:t>
            </a:r>
            <a:r>
              <a:rPr lang="en-US" sz="1049" dirty="0"/>
              <a:t>, err);</a:t>
            </a:r>
          </a:p>
          <a:p>
            <a:r>
              <a:rPr lang="en-US" sz="1049" dirty="0"/>
              <a:t>  }</a:t>
            </a:r>
          </a:p>
          <a:p>
            <a:endParaRPr lang="en-US" sz="1049" dirty="0"/>
          </a:p>
          <a:p>
            <a:r>
              <a:rPr lang="en-US" sz="1049" dirty="0"/>
              <a:t>}).catch( (err) </a:t>
            </a:r>
            <a:r>
              <a:rPr lang="en-US" sz="1049" dirty="0">
                <a:solidFill>
                  <a:srgbClr val="7030A0"/>
                </a:solidFill>
              </a:rPr>
              <a:t>=&gt;</a:t>
            </a:r>
            <a:r>
              <a:rPr lang="en-US" sz="1049" dirty="0"/>
              <a:t> { </a:t>
            </a:r>
            <a:r>
              <a:rPr lang="en-US" sz="1049" dirty="0" err="1"/>
              <a:t>console.error</a:t>
            </a:r>
            <a:r>
              <a:rPr lang="en-US" sz="1049" dirty="0"/>
              <a:t>( </a:t>
            </a:r>
            <a:r>
              <a:rPr lang="en-US" sz="1049" dirty="0">
                <a:solidFill>
                  <a:srgbClr val="0000FF"/>
                </a:solidFill>
              </a:rPr>
              <a:t>"Fetch error:" </a:t>
            </a:r>
            <a:r>
              <a:rPr lang="en-US" sz="1049" dirty="0"/>
              <a:t>, err); });</a:t>
            </a:r>
          </a:p>
        </p:txBody>
      </p:sp>
      <p:pic>
        <p:nvPicPr>
          <p:cNvPr id="1026" name="Picture 2" descr="http://www.thingweb.io/img/logo.png">
            <a:extLst>
              <a:ext uri="{FF2B5EF4-FFF2-40B4-BE49-F238E27FC236}">
                <a16:creationId xmlns:a16="http://schemas.microsoft.com/office/drawing/2014/main" id="{FCF7ADAD-C716-482C-9776-469246A634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01745" y="1871297"/>
            <a:ext cx="2339041" cy="757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92520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E245E2E-F09F-A448-A57A-975C0C456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</a:t>
            </a:r>
            <a:r>
              <a:rPr lang="de-DE" dirty="0"/>
              <a:t> Cases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Requirements</a:t>
            </a:r>
            <a:endParaRPr lang="de-DE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52FF317-54F6-784D-834C-5F5994F652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de-DE" dirty="0"/>
              <a:t>Informative </a:t>
            </a:r>
            <a:r>
              <a:rPr lang="de-DE" dirty="0" err="1"/>
              <a:t>Deliverable</a:t>
            </a:r>
            <a:r>
              <a:rPr lang="de-DE" dirty="0"/>
              <a:t>: </a:t>
            </a:r>
            <a:r>
              <a:rPr lang="de-DE" dirty="0">
                <a:hlinkClick r:id="rId2"/>
              </a:rPr>
              <a:t>https://github.com/w3c/wot-usecases</a:t>
            </a: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 err="1"/>
              <a:t>Purpose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Process</a:t>
            </a:r>
            <a:r>
              <a:rPr lang="de-DE" dirty="0"/>
              <a:t>:</a:t>
            </a:r>
          </a:p>
          <a:p>
            <a:r>
              <a:rPr lang="de-DE" dirty="0" err="1"/>
              <a:t>Identify</a:t>
            </a:r>
            <a:r>
              <a:rPr lang="de-DE" dirty="0"/>
              <a:t> </a:t>
            </a:r>
            <a:r>
              <a:rPr lang="de-DE" dirty="0" err="1"/>
              <a:t>specific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cases</a:t>
            </a:r>
            <a:endParaRPr lang="de-DE" dirty="0"/>
          </a:p>
          <a:p>
            <a:r>
              <a:rPr lang="de-DE" dirty="0" err="1"/>
              <a:t>Identify</a:t>
            </a:r>
            <a:r>
              <a:rPr lang="de-DE" dirty="0"/>
              <a:t> </a:t>
            </a:r>
            <a:r>
              <a:rPr lang="de-DE" dirty="0" err="1"/>
              <a:t>application</a:t>
            </a:r>
            <a:r>
              <a:rPr lang="de-DE" dirty="0"/>
              <a:t> </a:t>
            </a:r>
            <a:r>
              <a:rPr lang="de-DE" dirty="0" err="1"/>
              <a:t>domains</a:t>
            </a:r>
            <a:endParaRPr lang="de-DE" dirty="0"/>
          </a:p>
          <a:p>
            <a:pPr lvl="1"/>
            <a:r>
              <a:rPr lang="de-DE" dirty="0" err="1"/>
              <a:t>Collect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cases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other</a:t>
            </a:r>
            <a:r>
              <a:rPr lang="de-DE" dirty="0"/>
              <a:t> W3C </a:t>
            </a:r>
            <a:r>
              <a:rPr lang="de-DE" dirty="0" err="1"/>
              <a:t>groups</a:t>
            </a:r>
            <a:r>
              <a:rPr lang="de-DE" dirty="0"/>
              <a:t> </a:t>
            </a:r>
          </a:p>
          <a:p>
            <a:pPr lvl="1"/>
            <a:r>
              <a:rPr lang="de-DE" dirty="0" err="1"/>
              <a:t>Collect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cases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other</a:t>
            </a:r>
            <a:r>
              <a:rPr lang="de-DE" dirty="0"/>
              <a:t> </a:t>
            </a:r>
            <a:r>
              <a:rPr lang="de-DE" dirty="0" err="1"/>
              <a:t>stakeholders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SDOs</a:t>
            </a:r>
          </a:p>
          <a:p>
            <a:r>
              <a:rPr lang="de-DE" dirty="0" err="1"/>
              <a:t>Identify</a:t>
            </a:r>
            <a:r>
              <a:rPr lang="de-DE" dirty="0"/>
              <a:t> </a:t>
            </a:r>
            <a:r>
              <a:rPr lang="de-DE" dirty="0" err="1"/>
              <a:t>usage</a:t>
            </a:r>
            <a:r>
              <a:rPr lang="de-DE" dirty="0"/>
              <a:t> </a:t>
            </a:r>
            <a:r>
              <a:rPr lang="de-DE" dirty="0" err="1"/>
              <a:t>patterns</a:t>
            </a:r>
            <a:endParaRPr lang="de-DE" dirty="0"/>
          </a:p>
          <a:p>
            <a:pPr lvl="1"/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example</a:t>
            </a:r>
            <a:r>
              <a:rPr lang="de-DE" dirty="0"/>
              <a:t>, </a:t>
            </a:r>
            <a:r>
              <a:rPr lang="de-DE" dirty="0" err="1"/>
              <a:t>hubs</a:t>
            </a:r>
            <a:r>
              <a:rPr lang="de-DE" dirty="0"/>
              <a:t>, </a:t>
            </a:r>
            <a:r>
              <a:rPr lang="de-DE" dirty="0" err="1"/>
              <a:t>proxies</a:t>
            </a:r>
            <a:r>
              <a:rPr lang="de-DE" dirty="0"/>
              <a:t>, </a:t>
            </a:r>
            <a:r>
              <a:rPr lang="de-DE" dirty="0" err="1"/>
              <a:t>automation</a:t>
            </a:r>
            <a:r>
              <a:rPr lang="de-DE" dirty="0"/>
              <a:t>, etc.</a:t>
            </a:r>
          </a:p>
          <a:p>
            <a:r>
              <a:rPr lang="de-DE" dirty="0" err="1"/>
              <a:t>Identify</a:t>
            </a:r>
            <a:r>
              <a:rPr lang="de-DE" dirty="0"/>
              <a:t> relevant </a:t>
            </a:r>
            <a:r>
              <a:rPr lang="de-DE" dirty="0" err="1"/>
              <a:t>technologies</a:t>
            </a:r>
            <a:endParaRPr lang="de-DE" dirty="0"/>
          </a:p>
          <a:p>
            <a:pPr lvl="1"/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example</a:t>
            </a:r>
            <a:r>
              <a:rPr lang="de-DE" dirty="0"/>
              <a:t>, </a:t>
            </a:r>
            <a:r>
              <a:rPr lang="de-DE" dirty="0" err="1"/>
              <a:t>edge</a:t>
            </a:r>
            <a:r>
              <a:rPr lang="de-DE" dirty="0"/>
              <a:t> </a:t>
            </a:r>
            <a:r>
              <a:rPr lang="de-DE" dirty="0" err="1"/>
              <a:t>computing</a:t>
            </a:r>
            <a:r>
              <a:rPr lang="de-DE" dirty="0"/>
              <a:t>, digital </a:t>
            </a:r>
            <a:r>
              <a:rPr lang="de-DE" dirty="0" err="1"/>
              <a:t>twins</a:t>
            </a:r>
            <a:r>
              <a:rPr lang="de-DE" dirty="0"/>
              <a:t>, etc.</a:t>
            </a:r>
          </a:p>
          <a:p>
            <a:pPr marL="0" indent="0">
              <a:buNone/>
            </a:pPr>
            <a:endParaRPr lang="de-DE" dirty="0">
              <a:sym typeface="Wingdings" pitchFamily="2" charset="2"/>
            </a:endParaRPr>
          </a:p>
          <a:p>
            <a:pPr marL="0" indent="0">
              <a:buNone/>
            </a:pPr>
            <a:r>
              <a:rPr lang="de-DE" dirty="0">
                <a:sym typeface="Wingdings" pitchFamily="2" charset="2"/>
              </a:rPr>
              <a:t> </a:t>
            </a:r>
            <a:r>
              <a:rPr lang="de-DE" dirty="0" err="1"/>
              <a:t>Extract</a:t>
            </a:r>
            <a:r>
              <a:rPr lang="de-DE" dirty="0"/>
              <a:t> </a:t>
            </a:r>
            <a:r>
              <a:rPr lang="de-DE" dirty="0" err="1"/>
              <a:t>common</a:t>
            </a:r>
            <a:r>
              <a:rPr lang="de-DE" dirty="0"/>
              <a:t> </a:t>
            </a:r>
            <a:r>
              <a:rPr lang="de-DE" dirty="0" err="1"/>
              <a:t>requirements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drive</a:t>
            </a:r>
            <a:r>
              <a:rPr lang="de-DE" dirty="0"/>
              <a:t> </a:t>
            </a:r>
            <a:r>
              <a:rPr lang="de-DE" dirty="0" err="1"/>
              <a:t>current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future</a:t>
            </a:r>
            <a:r>
              <a:rPr lang="de-DE" dirty="0"/>
              <a:t> </a:t>
            </a:r>
            <a:r>
              <a:rPr lang="de-DE" dirty="0" err="1"/>
              <a:t>work</a:t>
            </a:r>
            <a:endParaRPr lang="de-DE" dirty="0"/>
          </a:p>
          <a:p>
            <a:pPr>
              <a:buFontTx/>
              <a:buChar char="-"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05A71C-3F7E-EA4A-9B4B-9F52729457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4E4651-FCA8-AD4C-8339-B24225A98B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50DFF-57C8-E340-99FD-103B2BA6801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0584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B2E2D8DF-9667-214C-8491-7518C8662EC0}"/>
              </a:ext>
            </a:extLst>
          </p:cNvPr>
          <p:cNvSpPr/>
          <p:nvPr/>
        </p:nvSpPr>
        <p:spPr>
          <a:xfrm>
            <a:off x="158559" y="1768137"/>
            <a:ext cx="8167111" cy="438361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r>
              <a:rPr lang="de-DE" dirty="0" err="1"/>
              <a:t>Use</a:t>
            </a:r>
            <a:r>
              <a:rPr lang="de-DE" dirty="0"/>
              <a:t> Case TF (IG)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A5BD44E-B1C6-2E4C-A090-48DC1867FB7C}"/>
              </a:ext>
            </a:extLst>
          </p:cNvPr>
          <p:cNvSpPr/>
          <p:nvPr/>
        </p:nvSpPr>
        <p:spPr>
          <a:xfrm>
            <a:off x="8325671" y="1067589"/>
            <a:ext cx="3623647" cy="56492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  <a:p>
            <a:pPr algn="ctr"/>
            <a:r>
              <a:rPr lang="de-DE" dirty="0"/>
              <a:t> </a:t>
            </a:r>
            <a:r>
              <a:rPr lang="de-DE" dirty="0" err="1"/>
              <a:t>Spec</a:t>
            </a:r>
            <a:r>
              <a:rPr lang="de-DE" dirty="0"/>
              <a:t> </a:t>
            </a:r>
            <a:r>
              <a:rPr lang="de-DE" dirty="0" err="1"/>
              <a:t>creation</a:t>
            </a:r>
            <a:r>
              <a:rPr lang="de-DE" dirty="0"/>
              <a:t>  (WG)</a:t>
            </a:r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71267F-02BD-E84D-8B34-7B053E6A3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</a:t>
            </a:r>
            <a:r>
              <a:rPr lang="de-DE" dirty="0"/>
              <a:t> Cases / </a:t>
            </a:r>
            <a:r>
              <a:rPr lang="de-DE" dirty="0" err="1"/>
              <a:t>Requirements</a:t>
            </a:r>
            <a:r>
              <a:rPr lang="de-DE" dirty="0"/>
              <a:t> </a:t>
            </a:r>
            <a:r>
              <a:rPr lang="de-DE" dirty="0" err="1"/>
              <a:t>Process</a:t>
            </a:r>
            <a:endParaRPr lang="de-D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342ED12-10F3-154B-ADB3-328886B50E38}"/>
              </a:ext>
            </a:extLst>
          </p:cNvPr>
          <p:cNvSpPr/>
          <p:nvPr/>
        </p:nvSpPr>
        <p:spPr>
          <a:xfrm>
            <a:off x="844829" y="3157332"/>
            <a:ext cx="1752600" cy="729342"/>
          </a:xfrm>
          <a:prstGeom prst="rect">
            <a:avLst/>
          </a:prstGeom>
          <a:solidFill>
            <a:srgbClr val="41727E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Use</a:t>
            </a:r>
            <a:r>
              <a:rPr lang="de-DE" dirty="0"/>
              <a:t> Case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AEB442-CD33-9C4D-B0E5-74288D5C7C34}"/>
              </a:ext>
            </a:extLst>
          </p:cNvPr>
          <p:cNvSpPr/>
          <p:nvPr/>
        </p:nvSpPr>
        <p:spPr>
          <a:xfrm>
            <a:off x="5050736" y="2684192"/>
            <a:ext cx="1752600" cy="729342"/>
          </a:xfrm>
          <a:prstGeom prst="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/>
              <a:t>Gaps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209C490-5FF0-CA46-A692-42C9FB658DB4}"/>
              </a:ext>
            </a:extLst>
          </p:cNvPr>
          <p:cNvSpPr/>
          <p:nvPr/>
        </p:nvSpPr>
        <p:spPr>
          <a:xfrm>
            <a:off x="5050736" y="3768424"/>
            <a:ext cx="1752600" cy="729342"/>
          </a:xfrm>
          <a:prstGeom prst="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/>
              <a:t>New Building Block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B2B43B8-8D78-7F4A-A649-4754182ACEE2}"/>
              </a:ext>
            </a:extLst>
          </p:cNvPr>
          <p:cNvSpPr/>
          <p:nvPr/>
        </p:nvSpPr>
        <p:spPr>
          <a:xfrm>
            <a:off x="7384773" y="2845905"/>
            <a:ext cx="1414670" cy="729342"/>
          </a:xfrm>
          <a:prstGeom prst="rect">
            <a:avLst/>
          </a:prstGeom>
          <a:solidFill>
            <a:srgbClr val="41727E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AD3F5AC-0073-694F-98E2-F098A4FC912D}"/>
              </a:ext>
            </a:extLst>
          </p:cNvPr>
          <p:cNvSpPr/>
          <p:nvPr/>
        </p:nvSpPr>
        <p:spPr>
          <a:xfrm>
            <a:off x="9838079" y="2676230"/>
            <a:ext cx="1519034" cy="729342"/>
          </a:xfrm>
          <a:prstGeom prst="rect">
            <a:avLst/>
          </a:prstGeom>
          <a:solidFill>
            <a:srgbClr val="41727E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/>
              <a:t>TD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72F3C2D-804F-C84A-A6C2-70E4DCD79957}"/>
              </a:ext>
            </a:extLst>
          </p:cNvPr>
          <p:cNvSpPr/>
          <p:nvPr/>
        </p:nvSpPr>
        <p:spPr>
          <a:xfrm>
            <a:off x="9828141" y="5451202"/>
            <a:ext cx="1517377" cy="729342"/>
          </a:xfrm>
          <a:prstGeom prst="rect">
            <a:avLst/>
          </a:prstGeom>
          <a:solidFill>
            <a:srgbClr val="41727E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/>
              <a:t>Profile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654CF63-96E3-1B42-9446-359D2387089A}"/>
              </a:ext>
            </a:extLst>
          </p:cNvPr>
          <p:cNvSpPr/>
          <p:nvPr/>
        </p:nvSpPr>
        <p:spPr>
          <a:xfrm>
            <a:off x="3636066" y="2219892"/>
            <a:ext cx="1073425" cy="3531872"/>
          </a:xfrm>
          <a:prstGeom prst="rect">
            <a:avLst/>
          </a:prstGeom>
          <a:solidFill>
            <a:srgbClr val="41727E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>
                <a:rot lat="0" lon="0" rev="16200000"/>
              </a:camera>
              <a:lightRig rig="threePt" dir="t"/>
            </a:scene3d>
          </a:bodyPr>
          <a:lstStyle/>
          <a:p>
            <a:pPr algn="ctr"/>
            <a:r>
              <a:rPr lang="de-DE" sz="1600" dirty="0"/>
              <a:t>Shortlist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1605E6D-11A9-D147-8382-C3EC5D27D3A7}"/>
              </a:ext>
            </a:extLst>
          </p:cNvPr>
          <p:cNvSpPr/>
          <p:nvPr/>
        </p:nvSpPr>
        <p:spPr>
          <a:xfrm>
            <a:off x="997229" y="3309732"/>
            <a:ext cx="1752600" cy="729342"/>
          </a:xfrm>
          <a:prstGeom prst="rect">
            <a:avLst/>
          </a:prstGeom>
          <a:solidFill>
            <a:srgbClr val="41727E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err="1"/>
              <a:t>Use</a:t>
            </a:r>
            <a:r>
              <a:rPr lang="de-DE" sz="1600" dirty="0"/>
              <a:t> Case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293E554-7C7F-B448-903E-7E15386E0332}"/>
              </a:ext>
            </a:extLst>
          </p:cNvPr>
          <p:cNvSpPr/>
          <p:nvPr/>
        </p:nvSpPr>
        <p:spPr>
          <a:xfrm>
            <a:off x="1149629" y="3462132"/>
            <a:ext cx="1752600" cy="729342"/>
          </a:xfrm>
          <a:prstGeom prst="rect">
            <a:avLst/>
          </a:prstGeom>
          <a:solidFill>
            <a:srgbClr val="41727E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err="1"/>
              <a:t>Use</a:t>
            </a:r>
            <a:r>
              <a:rPr lang="de-DE" sz="1600" dirty="0"/>
              <a:t> Case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7350B7-9057-CD4F-890B-33212EDD7943}"/>
              </a:ext>
            </a:extLst>
          </p:cNvPr>
          <p:cNvSpPr/>
          <p:nvPr/>
        </p:nvSpPr>
        <p:spPr>
          <a:xfrm>
            <a:off x="1302029" y="3614532"/>
            <a:ext cx="1752600" cy="729342"/>
          </a:xfrm>
          <a:prstGeom prst="rect">
            <a:avLst/>
          </a:prstGeom>
          <a:solidFill>
            <a:srgbClr val="41727E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err="1"/>
              <a:t>Use</a:t>
            </a:r>
            <a:r>
              <a:rPr lang="de-DE" sz="1600" dirty="0"/>
              <a:t> Case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D89BF5B-576E-BF49-954B-E51C66115D44}"/>
              </a:ext>
            </a:extLst>
          </p:cNvPr>
          <p:cNvCxnSpPr>
            <a:cxnSpLocks/>
          </p:cNvCxnSpPr>
          <p:nvPr/>
        </p:nvCxnSpPr>
        <p:spPr>
          <a:xfrm>
            <a:off x="3075339" y="3972578"/>
            <a:ext cx="581437" cy="6625"/>
          </a:xfrm>
          <a:prstGeom prst="straightConnector1">
            <a:avLst/>
          </a:prstGeom>
          <a:ln w="38100">
            <a:solidFill>
              <a:schemeClr val="tx1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22539D1-3772-E64C-A886-1C01819A4B79}"/>
              </a:ext>
            </a:extLst>
          </p:cNvPr>
          <p:cNvCxnSpPr>
            <a:cxnSpLocks/>
          </p:cNvCxnSpPr>
          <p:nvPr/>
        </p:nvCxnSpPr>
        <p:spPr>
          <a:xfrm>
            <a:off x="4474553" y="4126470"/>
            <a:ext cx="581437" cy="6625"/>
          </a:xfrm>
          <a:prstGeom prst="straightConnector1">
            <a:avLst/>
          </a:prstGeom>
          <a:ln w="38100">
            <a:solidFill>
              <a:schemeClr val="tx1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FD218EF-53A0-F644-8A6D-F7EFC4899ED5}"/>
              </a:ext>
            </a:extLst>
          </p:cNvPr>
          <p:cNvCxnSpPr>
            <a:cxnSpLocks/>
          </p:cNvCxnSpPr>
          <p:nvPr/>
        </p:nvCxnSpPr>
        <p:spPr>
          <a:xfrm>
            <a:off x="4465986" y="3057416"/>
            <a:ext cx="581437" cy="6625"/>
          </a:xfrm>
          <a:prstGeom prst="straightConnector1">
            <a:avLst/>
          </a:prstGeom>
          <a:ln w="38100">
            <a:solidFill>
              <a:schemeClr val="tx1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0F6A257-B768-8E4D-AED4-AEAA617CBE64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6803336" y="3064041"/>
            <a:ext cx="581437" cy="146535"/>
          </a:xfrm>
          <a:prstGeom prst="straightConnector1">
            <a:avLst/>
          </a:prstGeom>
          <a:ln w="38100">
            <a:solidFill>
              <a:schemeClr val="tx1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9BE6FB0E-F267-904A-A5AE-80511FC7BC65}"/>
              </a:ext>
            </a:extLst>
          </p:cNvPr>
          <p:cNvSpPr/>
          <p:nvPr/>
        </p:nvSpPr>
        <p:spPr>
          <a:xfrm>
            <a:off x="7537173" y="2987209"/>
            <a:ext cx="1414670" cy="729342"/>
          </a:xfrm>
          <a:prstGeom prst="rect">
            <a:avLst/>
          </a:prstGeom>
          <a:solidFill>
            <a:srgbClr val="41727E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EC95938-3696-F048-B6AA-700DCC76501B}"/>
              </a:ext>
            </a:extLst>
          </p:cNvPr>
          <p:cNvSpPr/>
          <p:nvPr/>
        </p:nvSpPr>
        <p:spPr>
          <a:xfrm>
            <a:off x="7689573" y="3150705"/>
            <a:ext cx="1414670" cy="729342"/>
          </a:xfrm>
          <a:prstGeom prst="rect">
            <a:avLst/>
          </a:prstGeom>
          <a:solidFill>
            <a:srgbClr val="41727E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EF38906-D10C-9F4A-8306-653F3F3BCB78}"/>
              </a:ext>
            </a:extLst>
          </p:cNvPr>
          <p:cNvSpPr/>
          <p:nvPr/>
        </p:nvSpPr>
        <p:spPr>
          <a:xfrm>
            <a:off x="7841973" y="3303105"/>
            <a:ext cx="1414670" cy="729342"/>
          </a:xfrm>
          <a:prstGeom prst="rect">
            <a:avLst/>
          </a:prstGeom>
          <a:solidFill>
            <a:srgbClr val="41727E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/>
              <a:t>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0F7B7DC-A34A-3A46-A46F-A107B88E1CD6}"/>
              </a:ext>
            </a:extLst>
          </p:cNvPr>
          <p:cNvSpPr/>
          <p:nvPr/>
        </p:nvSpPr>
        <p:spPr>
          <a:xfrm>
            <a:off x="7994373" y="3455505"/>
            <a:ext cx="1414670" cy="729342"/>
          </a:xfrm>
          <a:prstGeom prst="rect">
            <a:avLst/>
          </a:prstGeom>
          <a:solidFill>
            <a:srgbClr val="41727E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err="1"/>
              <a:t>Requirement</a:t>
            </a:r>
            <a:endParaRPr lang="de-DE" sz="160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FD57A7E-183B-3848-9381-A2D91916DEB5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6803336" y="3512222"/>
            <a:ext cx="940898" cy="620873"/>
          </a:xfrm>
          <a:prstGeom prst="straightConnector1">
            <a:avLst/>
          </a:prstGeom>
          <a:ln w="38100">
            <a:solidFill>
              <a:schemeClr val="tx1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F6A0725-31C2-494E-8BA4-E7DACD998C09}"/>
              </a:ext>
            </a:extLst>
          </p:cNvPr>
          <p:cNvCxnSpPr>
            <a:cxnSpLocks/>
            <a:stCxn id="23" idx="3"/>
          </p:cNvCxnSpPr>
          <p:nvPr/>
        </p:nvCxnSpPr>
        <p:spPr>
          <a:xfrm flipV="1">
            <a:off x="9409043" y="3057418"/>
            <a:ext cx="438978" cy="762758"/>
          </a:xfrm>
          <a:prstGeom prst="straightConnector1">
            <a:avLst/>
          </a:prstGeom>
          <a:ln w="38100">
            <a:solidFill>
              <a:schemeClr val="tx1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08DFA57-7987-4748-B147-E6A5FD2EFB69}"/>
              </a:ext>
            </a:extLst>
          </p:cNvPr>
          <p:cNvCxnSpPr>
            <a:cxnSpLocks/>
            <a:stCxn id="23" idx="3"/>
            <a:endCxn id="34" idx="1"/>
          </p:cNvCxnSpPr>
          <p:nvPr/>
        </p:nvCxnSpPr>
        <p:spPr>
          <a:xfrm>
            <a:off x="9409043" y="3820176"/>
            <a:ext cx="419098" cy="145333"/>
          </a:xfrm>
          <a:prstGeom prst="straightConnector1">
            <a:avLst/>
          </a:prstGeom>
          <a:ln w="38100">
            <a:solidFill>
              <a:schemeClr val="tx1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D3EBA2FF-2379-A149-AD2E-BBAD87F6673F}"/>
              </a:ext>
            </a:extLst>
          </p:cNvPr>
          <p:cNvSpPr/>
          <p:nvPr/>
        </p:nvSpPr>
        <p:spPr>
          <a:xfrm>
            <a:off x="9828141" y="1768137"/>
            <a:ext cx="1519034" cy="729342"/>
          </a:xfrm>
          <a:prstGeom prst="rect">
            <a:avLst/>
          </a:prstGeom>
          <a:solidFill>
            <a:srgbClr val="41727E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/>
              <a:t>Security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928EA79-E511-434D-B7B3-A2C79DF42541}"/>
              </a:ext>
            </a:extLst>
          </p:cNvPr>
          <p:cNvSpPr/>
          <p:nvPr/>
        </p:nvSpPr>
        <p:spPr>
          <a:xfrm>
            <a:off x="9848021" y="4554923"/>
            <a:ext cx="1519034" cy="729342"/>
          </a:xfrm>
          <a:prstGeom prst="rect">
            <a:avLst/>
          </a:prstGeom>
          <a:solidFill>
            <a:srgbClr val="41727E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/>
              <a:t>Discovery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0887718-8E6D-B341-978A-185C3F38A02B}"/>
              </a:ext>
            </a:extLst>
          </p:cNvPr>
          <p:cNvSpPr/>
          <p:nvPr/>
        </p:nvSpPr>
        <p:spPr>
          <a:xfrm>
            <a:off x="9828141" y="3600838"/>
            <a:ext cx="1519034" cy="729342"/>
          </a:xfrm>
          <a:prstGeom prst="rect">
            <a:avLst/>
          </a:prstGeom>
          <a:solidFill>
            <a:srgbClr val="41727E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/>
              <a:t>Scripting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E949123-FDFE-B447-A635-3096C3662F87}"/>
              </a:ext>
            </a:extLst>
          </p:cNvPr>
          <p:cNvCxnSpPr>
            <a:cxnSpLocks/>
            <a:stCxn id="23" idx="3"/>
            <a:endCxn id="32" idx="1"/>
          </p:cNvCxnSpPr>
          <p:nvPr/>
        </p:nvCxnSpPr>
        <p:spPr>
          <a:xfrm flipV="1">
            <a:off x="9409043" y="2132808"/>
            <a:ext cx="419098" cy="1687368"/>
          </a:xfrm>
          <a:prstGeom prst="straightConnector1">
            <a:avLst/>
          </a:prstGeom>
          <a:ln w="38100">
            <a:solidFill>
              <a:schemeClr val="tx1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FD6E2D83-45C5-FC4B-921F-057907E862FA}"/>
              </a:ext>
            </a:extLst>
          </p:cNvPr>
          <p:cNvCxnSpPr>
            <a:cxnSpLocks/>
            <a:endCxn id="33" idx="1"/>
          </p:cNvCxnSpPr>
          <p:nvPr/>
        </p:nvCxnSpPr>
        <p:spPr>
          <a:xfrm>
            <a:off x="9405728" y="3858462"/>
            <a:ext cx="442293" cy="1061132"/>
          </a:xfrm>
          <a:prstGeom prst="straightConnector1">
            <a:avLst/>
          </a:prstGeom>
          <a:ln w="38100">
            <a:solidFill>
              <a:schemeClr val="tx1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8AC79AAB-2791-8C44-A255-44E90108755D}"/>
              </a:ext>
            </a:extLst>
          </p:cNvPr>
          <p:cNvCxnSpPr>
            <a:cxnSpLocks/>
            <a:stCxn id="23" idx="3"/>
          </p:cNvCxnSpPr>
          <p:nvPr/>
        </p:nvCxnSpPr>
        <p:spPr>
          <a:xfrm>
            <a:off x="9409043" y="3820176"/>
            <a:ext cx="438978" cy="2177227"/>
          </a:xfrm>
          <a:prstGeom prst="straightConnector1">
            <a:avLst/>
          </a:prstGeom>
          <a:ln w="38100">
            <a:solidFill>
              <a:schemeClr val="tx1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AF272A14-B705-5F42-B5F9-EE21E5711D8E}"/>
              </a:ext>
            </a:extLst>
          </p:cNvPr>
          <p:cNvSpPr/>
          <p:nvPr/>
        </p:nvSpPr>
        <p:spPr>
          <a:xfrm>
            <a:off x="5063993" y="4892487"/>
            <a:ext cx="1752600" cy="729342"/>
          </a:xfrm>
          <a:prstGeom prst="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/>
              <a:t>System </a:t>
            </a:r>
            <a:r>
              <a:rPr lang="de-DE" sz="1600" dirty="0" err="1"/>
              <a:t>Architecture</a:t>
            </a:r>
            <a:r>
              <a:rPr lang="de-DE" sz="1600" dirty="0"/>
              <a:t> / </a:t>
            </a:r>
            <a:r>
              <a:rPr lang="de-DE" sz="1600" dirty="0" err="1"/>
              <a:t>Configuration</a:t>
            </a:r>
            <a:endParaRPr lang="de-DE" sz="1600" dirty="0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CEF2562-1F05-324B-A58B-05B2AD9344C8}"/>
              </a:ext>
            </a:extLst>
          </p:cNvPr>
          <p:cNvCxnSpPr>
            <a:cxnSpLocks/>
          </p:cNvCxnSpPr>
          <p:nvPr/>
        </p:nvCxnSpPr>
        <p:spPr>
          <a:xfrm>
            <a:off x="4488032" y="5257158"/>
            <a:ext cx="581437" cy="6625"/>
          </a:xfrm>
          <a:prstGeom prst="straightConnector1">
            <a:avLst/>
          </a:prstGeom>
          <a:ln w="38100">
            <a:solidFill>
              <a:schemeClr val="tx1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FDCFF77F-0646-DE4D-AFE3-A5A84AA3555F}"/>
              </a:ext>
            </a:extLst>
          </p:cNvPr>
          <p:cNvSpPr txBox="1"/>
          <p:nvPr/>
        </p:nvSpPr>
        <p:spPr>
          <a:xfrm>
            <a:off x="9639783" y="6347481"/>
            <a:ext cx="1935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err="1">
                <a:solidFill>
                  <a:schemeClr val="bg1"/>
                </a:solidFill>
              </a:rPr>
              <a:t>WoT</a:t>
            </a:r>
            <a:r>
              <a:rPr lang="de-DE" b="1" dirty="0">
                <a:solidFill>
                  <a:schemeClr val="bg1"/>
                </a:solidFill>
              </a:rPr>
              <a:t> </a:t>
            </a:r>
            <a:r>
              <a:rPr lang="de-DE" b="1" dirty="0" err="1">
                <a:solidFill>
                  <a:schemeClr val="bg1"/>
                </a:solidFill>
              </a:rPr>
              <a:t>Deliverables</a:t>
            </a:r>
            <a:endParaRPr lang="de-DE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01736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F2792D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7F038A28-D6FA-EA47-A702-194D6D433751}" vid="{6C1D8679-B121-8E40-B742-2A1F72F4853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347</TotalTime>
  <Words>1334</Words>
  <Application>Microsoft Macintosh PowerPoint</Application>
  <PresentationFormat>Widescreen</PresentationFormat>
  <Paragraphs>322</Paragraphs>
  <Slides>14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Calibri</vt:lpstr>
      <vt:lpstr>Century Schoolbook</vt:lpstr>
      <vt:lpstr>Consolas</vt:lpstr>
      <vt:lpstr>Wingdings</vt:lpstr>
      <vt:lpstr>Office Theme</vt:lpstr>
      <vt:lpstr>W3C Web of Things Summary and Status Update</vt:lpstr>
      <vt:lpstr>Outline</vt:lpstr>
      <vt:lpstr>W3C Web of Things (WoT)</vt:lpstr>
      <vt:lpstr>Descriptive Interoperability: TDs</vt:lpstr>
      <vt:lpstr>Usage Patterns Overview</vt:lpstr>
      <vt:lpstr>Discovery</vt:lpstr>
      <vt:lpstr>Orchestration</vt:lpstr>
      <vt:lpstr>Use Cases and Requirements</vt:lpstr>
      <vt:lpstr>Use Cases / Requirements Process</vt:lpstr>
      <vt:lpstr>Deliverables</vt:lpstr>
      <vt:lpstr>Recent Activity</vt:lpstr>
      <vt:lpstr>Recent Commercial Applications</vt:lpstr>
      <vt:lpstr>Gaps and Discussion</vt:lpstr>
      <vt:lpstr>Resources and Contacts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 City PoC Projects</dc:title>
  <dc:creator>Mccool, Michael</dc:creator>
  <cp:keywords>CTPClassification=CTP_NT</cp:keywords>
  <cp:lastModifiedBy>Mccool, Michael</cp:lastModifiedBy>
  <cp:revision>44</cp:revision>
  <dcterms:created xsi:type="dcterms:W3CDTF">2020-06-08T01:23:04Z</dcterms:created>
  <dcterms:modified xsi:type="dcterms:W3CDTF">2022-03-04T16:45:12Z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itusGUID">
    <vt:lpwstr>258c2d75-0f12-43b9-9641-81f35fb292c0</vt:lpwstr>
  </property>
  <property fmtid="{D5CDD505-2E9C-101B-9397-08002B2CF9AE}" pid="3" name="CTP_TimeStamp">
    <vt:lpwstr>2020-06-08 02:21:01Z</vt:lpwstr>
  </property>
  <property fmtid="{D5CDD505-2E9C-101B-9397-08002B2CF9AE}" pid="4" name="CTP_BU">
    <vt:lpwstr>NA</vt:lpwstr>
  </property>
  <property fmtid="{D5CDD505-2E9C-101B-9397-08002B2CF9AE}" pid="5" name="CTP_IDSID">
    <vt:lpwstr>NA</vt:lpwstr>
  </property>
  <property fmtid="{D5CDD505-2E9C-101B-9397-08002B2CF9AE}" pid="6" name="CTP_WWID">
    <vt:lpwstr>NA</vt:lpwstr>
  </property>
  <property fmtid="{D5CDD505-2E9C-101B-9397-08002B2CF9AE}" pid="7" name="CTPClassification">
    <vt:lpwstr>CTP_NT</vt:lpwstr>
  </property>
</Properties>
</file>